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417" r:id="rId2"/>
    <p:sldId id="8775" r:id="rId3"/>
    <p:sldId id="8776" r:id="rId4"/>
    <p:sldId id="8777" r:id="rId5"/>
    <p:sldId id="8780" r:id="rId6"/>
    <p:sldId id="8781" r:id="rId7"/>
    <p:sldId id="8782" r:id="rId8"/>
    <p:sldId id="8783" r:id="rId9"/>
    <p:sldId id="8786" r:id="rId10"/>
    <p:sldId id="8784" r:id="rId11"/>
    <p:sldId id="878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题报告" id="{0A96866A-105C-4085-BBC3-49BC29F6C226}">
          <p14:sldIdLst>
            <p14:sldId id="417"/>
            <p14:sldId id="8775"/>
            <p14:sldId id="8776"/>
            <p14:sldId id="8777"/>
            <p14:sldId id="8780"/>
            <p14:sldId id="8781"/>
            <p14:sldId id="8782"/>
            <p14:sldId id="8783"/>
            <p14:sldId id="8786"/>
            <p14:sldId id="8784"/>
            <p14:sldId id="87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8010" autoAdjust="0"/>
  </p:normalViewPr>
  <p:slideViewPr>
    <p:cSldViewPr snapToGrid="0" showGuides="1">
      <p:cViewPr>
        <p:scale>
          <a:sx n="100" d="100"/>
          <a:sy n="100" d="100"/>
        </p:scale>
        <p:origin x="-322" y="-119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F8F02-3E32-4B0A-8E33-8D23B2431C0F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FA084-224D-4D28-8CBB-D0D662D640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24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FA084-224D-4D28-8CBB-D0D662D640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801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6CD13-7E4F-311D-9958-C7C37053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D54548-EB75-21AB-6C72-206660811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FF2B69-3968-9246-D188-F1FCF7FF0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AA4931-67B9-3A3D-D326-F4D2041961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31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0DF4F-5908-AB0C-F863-6AAE80B3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0AB63F-0B26-338A-354C-256C80A80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2F0668-7BAE-711B-58BA-0A30E3242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7127A6-5D37-2B2E-49AA-75C90B3F6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6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34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Cryptography has a history of thousands of years, from the very beginning of the substitution method to today's asymmetric encryption algorithm, it has gone through three stages</a:t>
            </a:r>
          </a:p>
          <a:p>
            <a:endParaRPr lang="en-US" altLang="zh-CN" b="0" i="0" dirty="0">
              <a:solidFill>
                <a:srgbClr val="2A2B2E"/>
              </a:solidFill>
              <a:effectLst/>
              <a:latin typeface="PingFang SC"/>
            </a:endParaRPr>
          </a:p>
          <a:p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15th century to 19th century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Modern Times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05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7BA63-5A97-A665-5523-ECE1DBB9D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D9BEB3-B3EE-6339-BDA6-6D3D0DC11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358305-55EA-AF5B-C1DE-63D66F1A2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If Japanese spy crack either key, the information will not be secure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61286F-5DB9-930B-9B15-9F0519E98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05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69836-203B-070F-28EE-A066BB505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ACC84B-7D0C-3861-469F-49DBB59504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AEC1A5-F0FE-7469-37FB-E077EFDAB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So the KeyA is Public-key the KeyB is Private-key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A3D1D-9616-183A-2F4E-27A841F7C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14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CAE7-73EC-D71F-4F6D-F612FA16B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DE3865-BDC3-E0B7-21F1-D97CACD74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79EAF5-15B6-24B4-5B19-28B9E0965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3452BC-A217-F672-8E53-BB6E5004A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351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C8188-3D30-8275-C8B1-AB341EED4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CB550B-B62A-94A6-482F-56F753013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5AB673-0644-72B0-1F56-AE9896289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2400AA-5F23-3149-D7BF-EB738C45E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03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D9D5-C0A5-6A90-6C79-5AA9E035D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3E750F-FC2E-BEAA-7B20-E42E14EE4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AC13DB-3DB7-D5B1-79BE-204E0C65E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AE981-B7EB-1B92-CD3B-173CAB275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101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336FF-505B-4EA5-3B17-054B45249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A6D61A-4196-D741-FEA4-21BB0A445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951C5F-65C3-5D11-A6ED-39C228DE0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898FBE-7C08-FBE7-B084-51BC2BF7F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A0625-3676-4F43-ADD2-3129AA7A083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5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85C703-D7A6-4296-81EB-82C9D391A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B918B2-B46D-433A-B67F-B6D8752B0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C87DE-599A-4B3D-ACC7-85C89E91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C452A6-EAA4-498B-9C54-136C7EB3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E853E-2275-476A-A7D0-A42BE919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03D31-6944-473F-8248-4EF5DD75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2EED24-8837-4F51-8374-573ECCCAA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C9FDB-B306-4530-8EE4-9DD6BF86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B64AC9-6930-4B02-ACE0-C56D5B5B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48225-4FF4-4F26-B2F9-0CD1490A3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50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CB9847-E441-41FB-A369-B4E01D792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70844F-65FF-43D9-9655-5D0084C94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D1698E-373C-4A9F-A323-CA53077D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AF13B1-B8D2-4B7C-A9C5-3D94C38A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214CF-3234-4ECC-88C3-210B3B90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45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C736F-FD4A-4317-B118-9CD31570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FEC6C-F0A1-44CC-9C21-9DAC1E724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0BA007-A316-45E3-A45D-005BC6B3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8F8FD2-02CE-4030-800F-AF2595C7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C15AA-4F10-4315-B897-CDF315F4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10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67BB5-38B3-4C96-A73B-5BCF3341B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B20F1-7ACE-43C1-AC0E-55BB218AE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1EF63D-A7D4-4481-BF0B-4BC4F527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D9354-36D2-4904-8DD0-493E199E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27DA1F-EBCC-433A-8335-A2300C7C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898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04C66-FBE4-44C4-82B7-BA90425D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5E297D-1A73-4955-B83A-7C11CC608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B85334-4319-4755-80E4-C34046045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E4A6C1-D847-4592-8D07-81671776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C99890-B81F-4DD1-A707-A373AAA6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375695-117B-4323-820A-A1056D61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B8B3B-ED7A-4075-ABE2-FAF6FD4A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86D51C-1AD8-4F94-A8F1-62DFF558C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02A069-161B-43C1-B055-BCE4276D7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659E17-9C3A-4052-82C1-60B2E7A04C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9E70B1-A00B-4ECD-9750-D9A97B1C7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44C8A6-51C0-4671-ABEA-690E2C93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49248A-DBFE-40DE-8FE7-765564C41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041797-DFE9-4211-B9CE-9D4FBCC4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83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B2389-0E2A-49BF-8EC9-CE2928F7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C5DC59-542A-4875-A7AF-5D6BD014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7CF1C5F-08CC-4188-965D-E6FBB54F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23AA2E-8F43-4811-950D-7EBF253D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46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83DD66-FC7B-4B47-A274-8632A679E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131054-555E-45BD-8979-0D594156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90683D-4028-44C0-BDA9-3B85785D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67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0AFEB-B392-4F48-9034-8F353E18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EC33D-8939-471D-8C04-F08C02B9C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B38502-F8D6-44FE-B4C3-5DE3F9D52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2266F9-E66E-457F-8E73-DD5087FF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C39C1-91DD-49F5-89BE-49B32FED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AC78DA-C521-465A-B3D2-7590B35B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3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2818F-DB5C-4843-A6F6-A2A5FF68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913714-1FD5-46A6-9EA8-2796BE347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EDBE83-F1E9-47A5-A735-ED43DF931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560216-1BF7-4560-8D11-57BC0169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B3BA91-1BB4-4676-9A8D-F4328129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7CCC76-1EAD-4FCC-9EB7-2C983746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1A9B-C321-4E47-911D-1E4A1325F2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58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88A3EE-01A4-4C4A-AF22-713B0CF2B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BF6005-167D-474B-B999-0C79C04C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A63A6-B269-4B45-96D1-B8EF75C7C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E34C0-ADAC-4CF3-B0E8-74C0A14DD767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2F173-ABDC-41F3-B0DF-9E529B79F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FC0C1-45D1-4BEA-9EE3-B557943EC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21A9B-C321-4E47-911D-1E4A1325F27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2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fi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png"/><Relationship Id="rId7" Type="http://schemas.openxmlformats.org/officeDocument/2006/relationships/image" Target="../media/image6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2.png"/><Relationship Id="rId7" Type="http://schemas.openxmlformats.org/officeDocument/2006/relationships/image" Target="../media/image6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6758FBE6-C1D6-4937-B539-B259F8363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1" name="椭圆 80">
            <a:extLst>
              <a:ext uri="{FF2B5EF4-FFF2-40B4-BE49-F238E27FC236}">
                <a16:creationId xmlns:a16="http://schemas.microsoft.com/office/drawing/2014/main" id="{EF7185F4-D74A-4FF5-826E-F162717C406E}"/>
              </a:ext>
            </a:extLst>
          </p:cNvPr>
          <p:cNvSpPr/>
          <p:nvPr/>
        </p:nvSpPr>
        <p:spPr>
          <a:xfrm>
            <a:off x="4165442" y="562759"/>
            <a:ext cx="7447280" cy="3942080"/>
          </a:xfrm>
          <a:prstGeom prst="ellipse">
            <a:avLst/>
          </a:prstGeom>
          <a:gradFill flip="none" rotWithShape="1">
            <a:gsLst>
              <a:gs pos="21000">
                <a:srgbClr val="122B3F">
                  <a:alpha val="45000"/>
                </a:srgbClr>
              </a:gs>
              <a:gs pos="100000">
                <a:srgbClr val="122B3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5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92B1C5A8-DB6B-47A9-B9FD-34A2FFCE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83" name="组合 82">
            <a:extLst>
              <a:ext uri="{FF2B5EF4-FFF2-40B4-BE49-F238E27FC236}">
                <a16:creationId xmlns:a16="http://schemas.microsoft.com/office/drawing/2014/main" id="{C697EBA1-9BC5-4E5D-BF16-C3A8FD5F508F}"/>
              </a:ext>
            </a:extLst>
          </p:cNvPr>
          <p:cNvGrpSpPr/>
          <p:nvPr/>
        </p:nvGrpSpPr>
        <p:grpSpPr>
          <a:xfrm>
            <a:off x="4597400" y="1107440"/>
            <a:ext cx="3002951" cy="1109740"/>
            <a:chOff x="4597400" y="685801"/>
            <a:chExt cx="3002951" cy="1358659"/>
          </a:xfrm>
        </p:grpSpPr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9A23CA9-3A46-4B26-81E9-64CEC07BDE3E}"/>
                </a:ext>
              </a:extLst>
            </p:cNvPr>
            <p:cNvCxnSpPr>
              <a:cxnSpLocks/>
            </p:cNvCxnSpPr>
            <p:nvPr/>
          </p:nvCxnSpPr>
          <p:spPr>
            <a:xfrm>
              <a:off x="4597400" y="685801"/>
              <a:ext cx="2997200" cy="0"/>
            </a:xfrm>
            <a:prstGeom prst="line">
              <a:avLst/>
            </a:prstGeom>
            <a:noFill/>
            <a:ln w="635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D5B4315-C99C-4F0C-8FD4-FEB89222A97F}"/>
                </a:ext>
              </a:extLst>
            </p:cNvPr>
            <p:cNvGrpSpPr/>
            <p:nvPr/>
          </p:nvGrpSpPr>
          <p:grpSpPr>
            <a:xfrm>
              <a:off x="4597879" y="685802"/>
              <a:ext cx="3002472" cy="1358658"/>
              <a:chOff x="4597879" y="685801"/>
              <a:chExt cx="3002472" cy="1479429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F0BCB6C6-EAE5-44A4-8C25-223EDDD614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0351" y="685801"/>
                <a:ext cx="0" cy="1479429"/>
              </a:xfrm>
              <a:prstGeom prst="line">
                <a:avLst/>
              </a:prstGeom>
              <a:noFill/>
              <a:ln w="63500" cap="sq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38A39B2D-E7DF-4785-BD81-0A8839FD33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7879" y="685801"/>
                <a:ext cx="0" cy="1479429"/>
              </a:xfrm>
              <a:prstGeom prst="line">
                <a:avLst/>
              </a:prstGeom>
              <a:noFill/>
              <a:ln w="63500" cap="sq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3E64D82F-714C-4769-9F04-B9C1DCFDA973}"/>
              </a:ext>
            </a:extLst>
          </p:cNvPr>
          <p:cNvCxnSpPr>
            <a:cxnSpLocks/>
          </p:cNvCxnSpPr>
          <p:nvPr/>
        </p:nvCxnSpPr>
        <p:spPr>
          <a:xfrm flipV="1">
            <a:off x="7692948" y="3746349"/>
            <a:ext cx="0" cy="663605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F7BC7BED-4482-493D-98A9-1A5B16B3D8E2}"/>
              </a:ext>
            </a:extLst>
          </p:cNvPr>
          <p:cNvCxnSpPr>
            <a:cxnSpLocks/>
          </p:cNvCxnSpPr>
          <p:nvPr/>
        </p:nvCxnSpPr>
        <p:spPr>
          <a:xfrm flipV="1">
            <a:off x="4597400" y="3746349"/>
            <a:ext cx="14304" cy="952973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338C55CE-4906-4547-89E4-B5B1897A8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C336DFA-D40A-40D2-A366-A0D3E7DB7B27}"/>
              </a:ext>
            </a:extLst>
          </p:cNvPr>
          <p:cNvSpPr/>
          <p:nvPr/>
        </p:nvSpPr>
        <p:spPr>
          <a:xfrm>
            <a:off x="0" y="6368955"/>
            <a:ext cx="12192000" cy="1759045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0155AFE-4E5F-4D97-9327-9E4A096C0FC8}"/>
              </a:ext>
            </a:extLst>
          </p:cNvPr>
          <p:cNvSpPr txBox="1"/>
          <p:nvPr/>
        </p:nvSpPr>
        <p:spPr>
          <a:xfrm>
            <a:off x="1900458" y="2422165"/>
            <a:ext cx="8789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RSA encryption algorithm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D98B18-9049-4D1B-99D3-02AF11FBF501}"/>
              </a:ext>
            </a:extLst>
          </p:cNvPr>
          <p:cNvSpPr/>
          <p:nvPr/>
        </p:nvSpPr>
        <p:spPr>
          <a:xfrm>
            <a:off x="-2590800" y="7604760"/>
            <a:ext cx="350520" cy="350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F8275F8-6819-4DE4-9E9E-B5505A97B9F4}"/>
              </a:ext>
            </a:extLst>
          </p:cNvPr>
          <p:cNvGrpSpPr/>
          <p:nvPr/>
        </p:nvGrpSpPr>
        <p:grpSpPr>
          <a:xfrm>
            <a:off x="172501" y="370780"/>
            <a:ext cx="11684537" cy="6305505"/>
            <a:chOff x="172501" y="370780"/>
            <a:chExt cx="11684537" cy="6305505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2DCFB9E-6262-4588-9FFB-5045E05F5E86}"/>
                </a:ext>
              </a:extLst>
            </p:cNvPr>
            <p:cNvGrpSpPr/>
            <p:nvPr/>
          </p:nvGrpSpPr>
          <p:grpSpPr>
            <a:xfrm>
              <a:off x="236220" y="6153065"/>
              <a:ext cx="949750" cy="523220"/>
              <a:chOff x="236220" y="6153065"/>
              <a:chExt cx="949750" cy="523220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BBEF147-5053-459E-AA67-FDB8F2B474D5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dirty="0">
                    <a:solidFill>
                      <a:srgbClr val="FFFFFF"/>
                    </a:solidFill>
                    <a:latin typeface="HarmonyOS Sans SC"/>
                    <a:ea typeface="HarmonyOS Sans SC"/>
                  </a:rPr>
                  <a:t>30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E295A7B-BBBC-4F92-9980-BD3E73036183}"/>
                  </a:ext>
                </a:extLst>
              </p:cNvPr>
              <p:cNvSpPr txBox="1"/>
              <p:nvPr/>
            </p:nvSpPr>
            <p:spPr>
              <a:xfrm>
                <a:off x="651849" y="6214620"/>
                <a:ext cx="534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</a:t>
                </a:r>
                <a:r>
                  <a:rPr lang="en-US" altLang="zh-CN" sz="2000" dirty="0">
                    <a:solidFill>
                      <a:srgbClr val="FFFFFF"/>
                    </a:solidFill>
                    <a:latin typeface="HarmonyOS Sans SC"/>
                    <a:ea typeface="HarmonyOS Sans SC"/>
                  </a:rPr>
                  <a:t>10</a:t>
                </a:r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58" name="Trend 2021.">
              <a:extLst>
                <a:ext uri="{FF2B5EF4-FFF2-40B4-BE49-F238E27FC236}">
                  <a16:creationId xmlns:a16="http://schemas.microsoft.com/office/drawing/2014/main" id="{09D3FFCA-F374-4D49-9775-B6BAFE2984D9}"/>
                </a:ext>
              </a:extLst>
            </p:cNvPr>
            <p:cNvSpPr txBox="1"/>
            <p:nvPr/>
          </p:nvSpPr>
          <p:spPr>
            <a:xfrm>
              <a:off x="172501" y="5908109"/>
              <a:ext cx="1356792" cy="338554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</a:t>
              </a:r>
              <a:r>
                <a:rPr lang="en-US" sz="1600" dirty="0">
                  <a:solidFill>
                    <a:srgbClr val="FFFFFF"/>
                  </a:solidFill>
                  <a:latin typeface="HarmonyOS Sans SC"/>
                  <a:ea typeface="HarmonyOS Sans SC"/>
                </a:rPr>
                <a:t>4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59" name="Graphic 172">
              <a:extLst>
                <a:ext uri="{FF2B5EF4-FFF2-40B4-BE49-F238E27FC236}">
                  <a16:creationId xmlns:a16="http://schemas.microsoft.com/office/drawing/2014/main" id="{276671D7-A147-4A92-B65B-6A3B41BE00D9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123A1C4-AD74-43A9-BA31-40BE51A70808}"/>
              </a:ext>
            </a:extLst>
          </p:cNvPr>
          <p:cNvSpPr txBox="1"/>
          <p:nvPr/>
        </p:nvSpPr>
        <p:spPr>
          <a:xfrm>
            <a:off x="3078601" y="5306548"/>
            <a:ext cx="6147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Reporter: Chen Qi Chen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rend 2021.">
            <a:extLst>
              <a:ext uri="{FF2B5EF4-FFF2-40B4-BE49-F238E27FC236}">
                <a16:creationId xmlns:a16="http://schemas.microsoft.com/office/drawing/2014/main" id="{2543AFE9-551E-47C4-A077-3E89858236D8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1/10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BB0940-44A6-49A7-A82D-D24935943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5641087" y="3558965"/>
            <a:ext cx="1022477" cy="1038371"/>
          </a:xfrm>
          <a:prstGeom prst="ellipse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C09043-7163-AFCB-4C86-4F71821DD5C6}"/>
              </a:ext>
            </a:extLst>
          </p:cNvPr>
          <p:cNvSpPr txBox="1"/>
          <p:nvPr/>
        </p:nvSpPr>
        <p:spPr>
          <a:xfrm>
            <a:off x="4626010" y="1390450"/>
            <a:ext cx="298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 Report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6D86AE-C3AA-9497-3BDE-0EE8CEC39FC8}"/>
              </a:ext>
            </a:extLst>
          </p:cNvPr>
          <p:cNvSpPr txBox="1"/>
          <p:nvPr/>
        </p:nvSpPr>
        <p:spPr>
          <a:xfrm>
            <a:off x="1900458" y="3207368"/>
            <a:ext cx="8789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RSA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加密算法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2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0329D-7263-48A1-058F-ABCEFD1DD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09548E1F-9BC2-DED3-E06D-04C353A28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95" y="-3488894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3650E08D-289D-2C5C-4EDC-3977B60D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66C4575-CD6B-9A98-99DE-E80FE9C111BF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FDADF2F-BB07-B54F-60EC-5C9F8631BAF5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26B51F8-B5CB-B87E-4255-AEE00794354E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64C841D-0715-ED43-BC2C-0FF7BDCA4301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ECA31AE-E039-893E-68EA-94623164DB23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023EA77-3D80-44C6-C58A-C713BBF547DB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6E788259-F37A-174C-A44C-82330FAC17A2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4AE2A8BD-0F08-42F9-63A1-9C4412B2A0A6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E5E8FCD-16E9-41CA-2039-B934A4ED0D01}"/>
              </a:ext>
            </a:extLst>
          </p:cNvPr>
          <p:cNvSpPr txBox="1"/>
          <p:nvPr/>
        </p:nvSpPr>
        <p:spPr>
          <a:xfrm>
            <a:off x="4946737" y="1025965"/>
            <a:ext cx="5554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Description of RSA algorithm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A3BD23A-4C56-2027-5C48-4D3DC533C7C4}"/>
              </a:ext>
            </a:extLst>
          </p:cNvPr>
          <p:cNvGrpSpPr/>
          <p:nvPr/>
        </p:nvGrpSpPr>
        <p:grpSpPr>
          <a:xfrm>
            <a:off x="4250514" y="980809"/>
            <a:ext cx="1232401" cy="692497"/>
            <a:chOff x="2215144" y="927951"/>
            <a:chExt cx="1244730" cy="906858"/>
          </a:xfrm>
          <a:noFill/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D8D58BE8-DF9A-C4EB-A3BD-22000185DE84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Impact" panose="020B0806030902050204" pitchFamily="34" charset="0"/>
              </a:endParaRPr>
            </a:p>
          </p:txBody>
        </p:sp>
        <p:sp>
          <p:nvSpPr>
            <p:cNvPr id="47" name="文本框 9">
              <a:extLst>
                <a:ext uri="{FF2B5EF4-FFF2-40B4-BE49-F238E27FC236}">
                  <a16:creationId xmlns:a16="http://schemas.microsoft.com/office/drawing/2014/main" id="{8252B552-C240-B780-8C8D-EF0980477305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068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9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9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B6D2A227-5DB2-10AB-2C73-721ECE4E48A4}"/>
              </a:ext>
            </a:extLst>
          </p:cNvPr>
          <p:cNvCxnSpPr>
            <a:cxnSpLocks/>
          </p:cNvCxnSpPr>
          <p:nvPr/>
        </p:nvCxnSpPr>
        <p:spPr>
          <a:xfrm flipH="1">
            <a:off x="3073941" y="1935293"/>
            <a:ext cx="6358585" cy="0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0299D066-A7F3-B3D7-0B71-B27FEC02E998}"/>
              </a:ext>
            </a:extLst>
          </p:cNvPr>
          <p:cNvSpPr txBox="1"/>
          <p:nvPr/>
        </p:nvSpPr>
        <p:spPr>
          <a:xfrm>
            <a:off x="3073939" y="2015850"/>
            <a:ext cx="582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2.2.1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Encryption and decryption 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加解密</a:t>
            </a:r>
          </a:p>
        </p:txBody>
      </p:sp>
      <p:sp>
        <p:nvSpPr>
          <p:cNvPr id="20" name="Trend 2021.">
            <a:extLst>
              <a:ext uri="{FF2B5EF4-FFF2-40B4-BE49-F238E27FC236}">
                <a16:creationId xmlns:a16="http://schemas.microsoft.com/office/drawing/2014/main" id="{6A161571-40F1-C54C-6920-52B66B2FE897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9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/</a:t>
            </a: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10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40810D9-3241-900B-89AC-DB2AF600FA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8D107C-C477-943F-6971-E2D69AEE9C33}"/>
                  </a:ext>
                </a:extLst>
              </p:cNvPr>
              <p:cNvSpPr txBox="1"/>
              <p:nvPr/>
            </p:nvSpPr>
            <p:spPr>
              <a:xfrm>
                <a:off x="3211996" y="2558071"/>
                <a:ext cx="5550106" cy="563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𝑾𝒆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𝒌𝒏𝒐𝒘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𝒆</m:t>
                          </m:r>
                        </m:sup>
                      </m:sSup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𝒎𝒐𝒅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𝑪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16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𝒘𝒉𝒚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</m:sSup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𝒎𝒐𝒅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𝑴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</m:sSup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𝒎𝒐𝒅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𝒆</m:t>
                              </m:r>
                            </m:sup>
                          </m:sSup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𝒎𝒐𝒅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</m:t>
                          </m:r>
                        </m:sup>
                      </m:sSup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𝒎𝒐𝒅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𝒅𝒆</m:t>
                          </m:r>
                        </m:sup>
                      </m:sSup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𝒎𝒐𝒅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𝒎𝒐𝒅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sup>
                      </m:sSup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𝒎𝒐𝒅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𝒔𝒐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𝒊𝒇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sSup>
                        <m:sSup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sup>
                      </m:sSup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𝒓𝒆𝒔𝒖𝒍𝒕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𝒘𝒆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𝒉𝒂𝒗𝒆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𝒈𝒆𝒕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𝒔𝒐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𝒊𝒇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𝑮𝑪𝑫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sz="1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𝒕𝒉𝒆𝒏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sup>
                      </m:sSup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𝒃𝒆𝒄𝒂𝒖𝒔𝒆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𝒂𝒏𝒅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𝒊𝒔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𝒃𝒊𝒈𝒈𝒆𝒓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𝒏𝒖𝒎𝒃𝒆𝒓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𝒔𝒐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𝒕𝒉𝒆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𝑴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𝒊𝒔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𝒎𝒖𝒄𝒉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𝒍𝒆𝒔𝒔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𝒕𝒉𝒆𝒏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𝒑</m:t>
                      </m:r>
                    </m:oMath>
                  </m:oMathPara>
                </a14:m>
                <a:endParaRPr lang="en-US" altLang="zh-CN" sz="16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𝒔𝒐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𝑮𝑪𝑫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sz="16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altLang="zh-CN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8D107C-C477-943F-6971-E2D69AEE9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996" y="2558071"/>
                <a:ext cx="5550106" cy="56328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98A0B5F-99E9-99D5-2491-261A2A4042F6}"/>
                  </a:ext>
                </a:extLst>
              </p:cNvPr>
              <p:cNvSpPr txBox="1"/>
              <p:nvPr/>
            </p:nvSpPr>
            <p:spPr>
              <a:xfrm>
                <a:off x="9056288" y="4353754"/>
                <a:ext cx="2311110" cy="236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𝑬𝒖𝒍𝒆𝒓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𝑹𝒖𝒍𝒆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: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𝒊𝒇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𝑮𝑪𝑫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𝒕𝒉𝒆𝒏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sSup>
                        <m:sSup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𝒂</m:t>
                          </m:r>
                        </m:e>
                        <m:sup>
                          <m:r>
                            <a:rPr lang="zh-CN" alt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</m:sup>
                      </m:sSup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𝒎𝒐𝒅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98A0B5F-99E9-99D5-2491-261A2A404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288" y="4353754"/>
                <a:ext cx="2311110" cy="23677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52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4305-1CFC-0ABB-B8DF-0455F1783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1B33DD51-5D2F-89A2-6680-C446988F5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95" y="-3488894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F421DE8F-4B3F-3CEC-A5AE-EE9382DBD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635BFA3-DDB4-3651-A586-2AE3D4DC1E2F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24C13E4-7E00-36B2-938A-E734FCAFF018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8F0CA9B-B13B-7696-5AA9-2373B4D08007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02335A6-E456-EDCA-FC16-8B872531CD4D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0F81037-D9A1-59EC-5CCA-2AF51C21079C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9009CE7-9319-11A1-EA81-3AC57A34F876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AD1C37E2-55DB-1F68-DB78-A2537CE48AF1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D6519BD0-195D-75BC-067F-AB13953C5C27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E0D757A-5239-2388-D38E-AD14B5513E2E}"/>
              </a:ext>
            </a:extLst>
          </p:cNvPr>
          <p:cNvSpPr txBox="1"/>
          <p:nvPr/>
        </p:nvSpPr>
        <p:spPr>
          <a:xfrm>
            <a:off x="4946737" y="1025965"/>
            <a:ext cx="3201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Application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426CD8C-9AA8-2F11-80EE-38C908F2965E}"/>
              </a:ext>
            </a:extLst>
          </p:cNvPr>
          <p:cNvGrpSpPr/>
          <p:nvPr/>
        </p:nvGrpSpPr>
        <p:grpSpPr>
          <a:xfrm>
            <a:off x="4250514" y="980809"/>
            <a:ext cx="1232401" cy="692497"/>
            <a:chOff x="2215144" y="927951"/>
            <a:chExt cx="1244730" cy="906858"/>
          </a:xfrm>
          <a:noFill/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DD080842-61C4-3202-1B20-0937F4A8FFFF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Impact" panose="020B0806030902050204" pitchFamily="34" charset="0"/>
              </a:endParaRPr>
            </a:p>
          </p:txBody>
        </p:sp>
        <p:sp>
          <p:nvSpPr>
            <p:cNvPr id="47" name="文本框 9">
              <a:extLst>
                <a:ext uri="{FF2B5EF4-FFF2-40B4-BE49-F238E27FC236}">
                  <a16:creationId xmlns:a16="http://schemas.microsoft.com/office/drawing/2014/main" id="{75BFD0F2-9F9B-BCB6-D1F5-34CE2FC9014C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068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9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9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834B4C6E-55B9-8846-8011-920485A6CD45}"/>
              </a:ext>
            </a:extLst>
          </p:cNvPr>
          <p:cNvCxnSpPr>
            <a:cxnSpLocks/>
          </p:cNvCxnSpPr>
          <p:nvPr/>
        </p:nvCxnSpPr>
        <p:spPr>
          <a:xfrm flipH="1">
            <a:off x="3073941" y="1935293"/>
            <a:ext cx="6358585" cy="0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05CC26F5-5EAB-24BB-9D50-9D1B7AE32B15}"/>
              </a:ext>
            </a:extLst>
          </p:cNvPr>
          <p:cNvSpPr txBox="1"/>
          <p:nvPr/>
        </p:nvSpPr>
        <p:spPr>
          <a:xfrm>
            <a:off x="3073939" y="2015850"/>
            <a:ext cx="582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3.1.1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rend 2021.">
            <a:extLst>
              <a:ext uri="{FF2B5EF4-FFF2-40B4-BE49-F238E27FC236}">
                <a16:creationId xmlns:a16="http://schemas.microsoft.com/office/drawing/2014/main" id="{06A24BF9-3DF2-9123-27B2-2DA81EDE5E91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10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/</a:t>
            </a: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10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31E7B04-7A5C-35AC-794B-28E9FFB3D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4F62CE-F517-3D8D-9879-FB4CD343D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7" r="14057"/>
          <a:stretch/>
        </p:blipFill>
        <p:spPr>
          <a:xfrm>
            <a:off x="2957348" y="2667216"/>
            <a:ext cx="1418691" cy="1440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3EC1D3-57C8-3F44-382D-46B18EEAF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3" r="26813"/>
          <a:stretch/>
        </p:blipFill>
        <p:spPr>
          <a:xfrm>
            <a:off x="4568358" y="2650818"/>
            <a:ext cx="1418691" cy="1440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344A7E-E171-E2BF-EDD9-5856B3AB2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3" t="-349" r="1803" b="5360"/>
          <a:stretch/>
        </p:blipFill>
        <p:spPr>
          <a:xfrm>
            <a:off x="6179368" y="2681097"/>
            <a:ext cx="1418691" cy="1440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6FE92B-2C19-5109-74C8-6650C9EDFD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610" r="-1547" b="-46494"/>
          <a:stretch/>
        </p:blipFill>
        <p:spPr>
          <a:xfrm>
            <a:off x="7765945" y="2681097"/>
            <a:ext cx="1418691" cy="1440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370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远景" descr="夜空下的树林&#10;&#10;低可信度描述已自动生成">
            <a:extLst>
              <a:ext uri="{FF2B5EF4-FFF2-40B4-BE49-F238E27FC236}">
                <a16:creationId xmlns:a16="http://schemas.microsoft.com/office/drawing/2014/main" id="{7DA318B1-8A1B-41A7-AC34-CB7DC366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0760" y="-5427349"/>
            <a:ext cx="16733520" cy="11155680"/>
          </a:xfrm>
          <a:prstGeom prst="rect">
            <a:avLst/>
          </a:pr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585F688-72C6-4BAC-B058-3CCA253080D9}"/>
              </a:ext>
            </a:extLst>
          </p:cNvPr>
          <p:cNvCxnSpPr>
            <a:cxnSpLocks/>
          </p:cNvCxnSpPr>
          <p:nvPr/>
        </p:nvCxnSpPr>
        <p:spPr>
          <a:xfrm flipV="1">
            <a:off x="7600351" y="-666797"/>
            <a:ext cx="0" cy="1063416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B080754-A4B2-4232-A671-22088CFBB182}"/>
              </a:ext>
            </a:extLst>
          </p:cNvPr>
          <p:cNvCxnSpPr>
            <a:cxnSpLocks/>
          </p:cNvCxnSpPr>
          <p:nvPr/>
        </p:nvCxnSpPr>
        <p:spPr>
          <a:xfrm flipV="1">
            <a:off x="4597879" y="-666796"/>
            <a:ext cx="0" cy="1705328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CB0C2F55-7FD8-431A-97A3-5ACD703DF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8894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803679D9-A1C2-46AC-99DB-7476F44CF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4BA218-0B60-4523-9F3D-D725CEBC85E7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41281E-6B4D-47B8-A941-954289A0F898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E457A7F-0751-43B1-A076-2F51AE5BC065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BABF197-5C24-4474-95E6-653FB5D05CC1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7524E7A-5C68-4D1E-9AAF-CA706ECB57E0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98D76A3-A355-493C-9DAD-20440FC5621C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6F517090-CEB0-49C5-916B-77071530E9BB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95A43ADC-855C-431C-B611-4AFFF85FEF72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0" name="Trend 2021.">
            <a:extLst>
              <a:ext uri="{FF2B5EF4-FFF2-40B4-BE49-F238E27FC236}">
                <a16:creationId xmlns:a16="http://schemas.microsoft.com/office/drawing/2014/main" id="{B564A3B7-5FF3-4DF9-ABF7-9327F1CEDD9C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2/10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FE9DA5F-CB8A-4738-997B-299EA953E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62589E33-2473-4543-B192-F66926E7D957}"/>
              </a:ext>
            </a:extLst>
          </p:cNvPr>
          <p:cNvSpPr txBox="1"/>
          <p:nvPr/>
        </p:nvSpPr>
        <p:spPr>
          <a:xfrm>
            <a:off x="3256930" y="1694404"/>
            <a:ext cx="4942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01  The history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FFFFFF"/>
                </a:solidFill>
                <a:latin typeface="HarmonyOS Sans SC"/>
                <a:ea typeface="HarmonyOS Sans SC"/>
              </a:rPr>
              <a:t>	</a:t>
            </a:r>
            <a:r>
              <a:rPr lang="zh-CN" altLang="en-US" sz="1400" dirty="0">
                <a:solidFill>
                  <a:srgbClr val="FFFFFF"/>
                </a:solidFill>
                <a:latin typeface="HarmonyOS Sans SC"/>
                <a:ea typeface="HarmonyOS Sans SC"/>
              </a:rPr>
              <a:t>加密算法的历史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93F94ED-43B8-4119-9E15-F0EF1A5E134B}"/>
              </a:ext>
            </a:extLst>
          </p:cNvPr>
          <p:cNvSpPr txBox="1"/>
          <p:nvPr/>
        </p:nvSpPr>
        <p:spPr>
          <a:xfrm>
            <a:off x="3256930" y="2931110"/>
            <a:ext cx="69090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02  Description of RSA algorithm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FFFFF"/>
                </a:solidFill>
                <a:latin typeface="HarmonyOS Sans SC"/>
                <a:ea typeface="HarmonyOS Sans SC"/>
              </a:rPr>
              <a:t>	</a:t>
            </a:r>
            <a:r>
              <a:rPr lang="en-US" altLang="zh-CN" sz="1400" dirty="0">
                <a:solidFill>
                  <a:srgbClr val="FFFFFF"/>
                </a:solidFill>
                <a:latin typeface="HarmonyOS Sans SC"/>
                <a:ea typeface="HarmonyOS Sans SC"/>
              </a:rPr>
              <a:t>RSA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算法的描述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D46B8EA-1A92-48D0-B182-2E830050AD30}"/>
              </a:ext>
            </a:extLst>
          </p:cNvPr>
          <p:cNvSpPr txBox="1"/>
          <p:nvPr/>
        </p:nvSpPr>
        <p:spPr>
          <a:xfrm>
            <a:off x="3256930" y="4199204"/>
            <a:ext cx="68798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03  Application of RSA algorithm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	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RSA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算法的应用</a:t>
            </a:r>
          </a:p>
        </p:txBody>
      </p:sp>
    </p:spTree>
    <p:extLst>
      <p:ext uri="{BB962C8B-B14F-4D97-AF65-F5344CB8AC3E}">
        <p14:creationId xmlns:p14="http://schemas.microsoft.com/office/powerpoint/2010/main" val="165206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CB0C2F55-7FD8-431A-97A3-5ACD703D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4880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803679D9-A1C2-46AC-99DB-7476F44CF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4BA218-0B60-4523-9F3D-D725CEBC85E7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41281E-6B4D-47B8-A941-954289A0F898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E457A7F-0751-43B1-A076-2F51AE5BC065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BABF197-5C24-4474-95E6-653FB5D05CC1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7524E7A-5C68-4D1E-9AAF-CA706ECB57E0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98D76A3-A355-493C-9DAD-20440FC5621C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6F517090-CEB0-49C5-916B-77071530E9BB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95A43ADC-855C-431C-B611-4AFFF85FEF72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A04426-13AC-424E-A66C-DA0F6962417F}"/>
              </a:ext>
            </a:extLst>
          </p:cNvPr>
          <p:cNvSpPr txBox="1"/>
          <p:nvPr/>
        </p:nvSpPr>
        <p:spPr>
          <a:xfrm>
            <a:off x="4946737" y="1025965"/>
            <a:ext cx="3125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The history 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E0AFE68-CAC8-4B96-914C-803CDB14EC56}"/>
              </a:ext>
            </a:extLst>
          </p:cNvPr>
          <p:cNvGrpSpPr/>
          <p:nvPr/>
        </p:nvGrpSpPr>
        <p:grpSpPr>
          <a:xfrm>
            <a:off x="4250514" y="980809"/>
            <a:ext cx="1232401" cy="692497"/>
            <a:chOff x="2215144" y="927951"/>
            <a:chExt cx="1244730" cy="906858"/>
          </a:xfrm>
          <a:noFill/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6816895E-4A70-479C-9B51-BF45C8A3558A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Impact" panose="020B0806030902050204" pitchFamily="34" charset="0"/>
              </a:endParaRPr>
            </a:p>
          </p:txBody>
        </p:sp>
        <p:sp>
          <p:nvSpPr>
            <p:cNvPr id="47" name="文本框 9">
              <a:extLst>
                <a:ext uri="{FF2B5EF4-FFF2-40B4-BE49-F238E27FC236}">
                  <a16:creationId xmlns:a16="http://schemas.microsoft.com/office/drawing/2014/main" id="{C99D2B36-BB9E-4284-863E-545FAAE0B85A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068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9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9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B080754-A4B2-4232-A671-22088CFBB182}"/>
              </a:ext>
            </a:extLst>
          </p:cNvPr>
          <p:cNvCxnSpPr>
            <a:cxnSpLocks/>
          </p:cNvCxnSpPr>
          <p:nvPr/>
        </p:nvCxnSpPr>
        <p:spPr>
          <a:xfrm flipH="1">
            <a:off x="3073941" y="1935293"/>
            <a:ext cx="6358585" cy="0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74EA8FC7-22F3-4A11-ADC7-EEDC3120314F}"/>
              </a:ext>
            </a:extLst>
          </p:cNvPr>
          <p:cNvSpPr txBox="1"/>
          <p:nvPr/>
        </p:nvSpPr>
        <p:spPr>
          <a:xfrm>
            <a:off x="3073941" y="2015850"/>
            <a:ext cx="319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1.1.1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Stages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F462A7-4BAD-49D9-BC72-5993289BD49F}"/>
              </a:ext>
            </a:extLst>
          </p:cNvPr>
          <p:cNvSpPr txBox="1"/>
          <p:nvPr/>
        </p:nvSpPr>
        <p:spPr>
          <a:xfrm>
            <a:off x="3073941" y="2558071"/>
            <a:ext cx="72592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Classical Cryptography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1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古典密码学</a:t>
            </a:r>
            <a:endParaRPr lang="en-US" altLang="zh-CN" sz="1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Modern Times(Early Modern) ~ 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近代密码学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Contemporary(Modern) ~ 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现代密码学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rend 2021.">
            <a:extLst>
              <a:ext uri="{FF2B5EF4-FFF2-40B4-BE49-F238E27FC236}">
                <a16:creationId xmlns:a16="http://schemas.microsoft.com/office/drawing/2014/main" id="{0E175AA4-F615-489F-93CF-EADC37B5783D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3/10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4A38911-BC88-4A89-B328-41052F728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422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36936-1283-C831-9710-54372CE55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BD928330-A71E-461A-2551-8D2A9462F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9405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E2B50210-C11E-88F6-A2A5-C69E7590C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CC11D50-B9AD-FC13-A991-BC3CEA1255CC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A2854FD-5069-8185-7731-AC25026E1CFF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A5359FE-6496-8A57-5520-D889A846040E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7DC4F26-B56E-D1F8-2383-9398E1548D2E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C516A81-00FC-9114-36B6-8ABD57C908D1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52409DD-3522-DAD7-837A-155F840F599C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984854EE-6B6F-249D-C2A3-0182DD9D0985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5AE864F0-2505-B687-CCDE-1DB4B610C7BA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8A2C02-1985-A1CB-1E73-D33316EEAB43}"/>
              </a:ext>
            </a:extLst>
          </p:cNvPr>
          <p:cNvSpPr txBox="1"/>
          <p:nvPr/>
        </p:nvSpPr>
        <p:spPr>
          <a:xfrm>
            <a:off x="4946737" y="1025965"/>
            <a:ext cx="3125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The history 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A2DEE60-6A1C-24A2-4078-92F394CC98BA}"/>
              </a:ext>
            </a:extLst>
          </p:cNvPr>
          <p:cNvGrpSpPr/>
          <p:nvPr/>
        </p:nvGrpSpPr>
        <p:grpSpPr>
          <a:xfrm>
            <a:off x="4250514" y="980809"/>
            <a:ext cx="1232401" cy="692497"/>
            <a:chOff x="2215144" y="927951"/>
            <a:chExt cx="1244730" cy="906858"/>
          </a:xfrm>
          <a:noFill/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F2FE6578-5AD4-F72C-B44F-93387B112958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Impact" panose="020B0806030902050204" pitchFamily="34" charset="0"/>
              </a:endParaRPr>
            </a:p>
          </p:txBody>
        </p:sp>
        <p:sp>
          <p:nvSpPr>
            <p:cNvPr id="47" name="文本框 9">
              <a:extLst>
                <a:ext uri="{FF2B5EF4-FFF2-40B4-BE49-F238E27FC236}">
                  <a16:creationId xmlns:a16="http://schemas.microsoft.com/office/drawing/2014/main" id="{E38FA384-85A6-12F4-DF70-5C22B317052C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068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9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9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2C990418-D365-25EA-8A45-990ADC679061}"/>
              </a:ext>
            </a:extLst>
          </p:cNvPr>
          <p:cNvCxnSpPr>
            <a:cxnSpLocks/>
          </p:cNvCxnSpPr>
          <p:nvPr/>
        </p:nvCxnSpPr>
        <p:spPr>
          <a:xfrm flipH="1">
            <a:off x="3073941" y="1935293"/>
            <a:ext cx="6358585" cy="0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8A126C3-6F72-2A8A-07CB-01EDF666B053}"/>
              </a:ext>
            </a:extLst>
          </p:cNvPr>
          <p:cNvSpPr txBox="1"/>
          <p:nvPr/>
        </p:nvSpPr>
        <p:spPr>
          <a:xfrm>
            <a:off x="3073940" y="2015850"/>
            <a:ext cx="48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1.1.2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Modern Cryptography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rend 2021.">
            <a:extLst>
              <a:ext uri="{FF2B5EF4-FFF2-40B4-BE49-F238E27FC236}">
                <a16:creationId xmlns:a16="http://schemas.microsoft.com/office/drawing/2014/main" id="{01CA4B42-20C9-4F8A-0611-B770BF24E6FC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4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/10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C64E0FC-AC8F-09F0-4E13-2A7F703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CEF49D-09BD-CF8C-3F90-E9CAFA622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30055"/>
          <a:stretch/>
        </p:blipFill>
        <p:spPr>
          <a:xfrm>
            <a:off x="3051434" y="3347588"/>
            <a:ext cx="1022477" cy="1038371"/>
          </a:xfrm>
          <a:prstGeom prst="ellipse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46BC29B-4EED-E3F8-8979-B5E548194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-1558" r="-4021" b="20234"/>
          <a:stretch/>
        </p:blipFill>
        <p:spPr>
          <a:xfrm>
            <a:off x="1554192" y="4851691"/>
            <a:ext cx="1022477" cy="1038371"/>
          </a:xfrm>
          <a:prstGeom prst="ellipse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5307CC-0C99-3B15-6410-DF9918DD84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1" t="8601" r="21398" b="36234"/>
          <a:stretch/>
        </p:blipFill>
        <p:spPr>
          <a:xfrm>
            <a:off x="4467097" y="4949248"/>
            <a:ext cx="1022477" cy="1038371"/>
          </a:xfrm>
          <a:prstGeom prst="ellipse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54D9D12-CC2C-0756-6AF8-E159EFD1E0FF}"/>
              </a:ext>
            </a:extLst>
          </p:cNvPr>
          <p:cNvCxnSpPr>
            <a:cxnSpLocks/>
            <a:stCxn id="10" idx="0"/>
            <a:endCxn id="52" idx="2"/>
          </p:cNvCxnSpPr>
          <p:nvPr/>
        </p:nvCxnSpPr>
        <p:spPr>
          <a:xfrm flipH="1" flipV="1">
            <a:off x="2062157" y="4213789"/>
            <a:ext cx="3274" cy="6379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7CAB381-2FE4-B0B4-D4B0-99C739293967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910190" y="3060127"/>
            <a:ext cx="1188514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A677F96-3CCE-A3B8-CAFA-0D2B98282053}"/>
              </a:ext>
            </a:extLst>
          </p:cNvPr>
          <p:cNvSpPr txBox="1"/>
          <p:nvPr/>
        </p:nvSpPr>
        <p:spPr>
          <a:xfrm>
            <a:off x="1786235" y="3347588"/>
            <a:ext cx="65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734B91-3C16-5068-6A34-75989838BE65}"/>
              </a:ext>
            </a:extLst>
          </p:cNvPr>
          <p:cNvSpPr txBox="1"/>
          <p:nvPr/>
        </p:nvSpPr>
        <p:spPr>
          <a:xfrm>
            <a:off x="6183222" y="3482830"/>
            <a:ext cx="5761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Symmetric-key encryption </a:t>
            </a: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对称加密</a:t>
            </a:r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5F0F6FFF-FAED-0BED-521B-A808B1514FD4}"/>
              </a:ext>
            </a:extLst>
          </p:cNvPr>
          <p:cNvSpPr/>
          <p:nvPr/>
        </p:nvSpPr>
        <p:spPr>
          <a:xfrm rot="10800000">
            <a:off x="2483367" y="3379117"/>
            <a:ext cx="531785" cy="421997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6DBF4E7A-D3B9-2483-E098-21B9F40BEC5F}"/>
              </a:ext>
            </a:extLst>
          </p:cNvPr>
          <p:cNvSpPr/>
          <p:nvPr/>
        </p:nvSpPr>
        <p:spPr>
          <a:xfrm>
            <a:off x="1214124" y="3844457"/>
            <a:ext cx="1696066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0" i="0" dirty="0">
                <a:solidFill>
                  <a:srgbClr val="2A2B2E"/>
                </a:solidFill>
                <a:effectLst/>
                <a:latin typeface="PingFang SC"/>
              </a:rPr>
              <a:t>Hello, MacArthur.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D9647B8-A84F-A3EC-E7D8-79905CD1DAAD}"/>
              </a:ext>
            </a:extLst>
          </p:cNvPr>
          <p:cNvCxnSpPr>
            <a:cxnSpLocks/>
            <a:stCxn id="14" idx="0"/>
            <a:endCxn id="65" idx="2"/>
          </p:cNvCxnSpPr>
          <p:nvPr/>
        </p:nvCxnSpPr>
        <p:spPr>
          <a:xfrm flipH="1" flipV="1">
            <a:off x="4962200" y="4294165"/>
            <a:ext cx="16136" cy="655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1904E7BF-CD3B-1268-9EB4-CDA9F0F950AD}"/>
              </a:ext>
            </a:extLst>
          </p:cNvPr>
          <p:cNvSpPr txBox="1"/>
          <p:nvPr/>
        </p:nvSpPr>
        <p:spPr>
          <a:xfrm>
            <a:off x="4644313" y="3363918"/>
            <a:ext cx="65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EDE4E9B-8412-7D71-F0B4-9E62EE2C3705}"/>
              </a:ext>
            </a:extLst>
          </p:cNvPr>
          <p:cNvSpPr/>
          <p:nvPr/>
        </p:nvSpPr>
        <p:spPr>
          <a:xfrm>
            <a:off x="4235740" y="3924833"/>
            <a:ext cx="1452920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0" i="0" dirty="0">
                <a:solidFill>
                  <a:srgbClr val="2A2B2E"/>
                </a:solidFill>
                <a:effectLst/>
                <a:latin typeface="PingFang SC"/>
              </a:rPr>
              <a:t>Hello, Franklin.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E5F6176A-2911-B4BC-4CF1-6A6A73BEF165}"/>
              </a:ext>
            </a:extLst>
          </p:cNvPr>
          <p:cNvSpPr/>
          <p:nvPr/>
        </p:nvSpPr>
        <p:spPr>
          <a:xfrm>
            <a:off x="1214124" y="2883379"/>
            <a:ext cx="1696066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0" i="0" dirty="0">
                <a:solidFill>
                  <a:srgbClr val="2A2B2E"/>
                </a:solidFill>
                <a:effectLst/>
                <a:latin typeface="PingFang SC"/>
              </a:rPr>
              <a:t>***&amp;&amp;&amp;&amp;——+.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BA2AF11-927B-4E0A-337F-8D88D600092F}"/>
              </a:ext>
            </a:extLst>
          </p:cNvPr>
          <p:cNvCxnSpPr>
            <a:cxnSpLocks/>
            <a:stCxn id="52" idx="0"/>
            <a:endCxn id="71" idx="2"/>
          </p:cNvCxnSpPr>
          <p:nvPr/>
        </p:nvCxnSpPr>
        <p:spPr>
          <a:xfrm flipV="1">
            <a:off x="2062157" y="3252711"/>
            <a:ext cx="0" cy="591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08EE36B2-757B-23D6-6A7B-69B556DD9FB4}"/>
              </a:ext>
            </a:extLst>
          </p:cNvPr>
          <p:cNvSpPr/>
          <p:nvPr/>
        </p:nvSpPr>
        <p:spPr>
          <a:xfrm>
            <a:off x="4098704" y="2875461"/>
            <a:ext cx="1696066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0" i="0" dirty="0">
                <a:solidFill>
                  <a:srgbClr val="2A2B2E"/>
                </a:solidFill>
                <a:effectLst/>
                <a:latin typeface="PingFang SC"/>
              </a:rPr>
              <a:t>***&amp;&amp;&amp;&amp;——+.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165B0973-3C02-CADB-C333-C2F134257B48}"/>
              </a:ext>
            </a:extLst>
          </p:cNvPr>
          <p:cNvCxnSpPr>
            <a:cxnSpLocks/>
            <a:stCxn id="65" idx="0"/>
            <a:endCxn id="82" idx="2"/>
          </p:cNvCxnSpPr>
          <p:nvPr/>
        </p:nvCxnSpPr>
        <p:spPr>
          <a:xfrm flipH="1" flipV="1">
            <a:off x="4946737" y="3244793"/>
            <a:ext cx="15463" cy="680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8" name="箭头: 右 87">
            <a:extLst>
              <a:ext uri="{FF2B5EF4-FFF2-40B4-BE49-F238E27FC236}">
                <a16:creationId xmlns:a16="http://schemas.microsoft.com/office/drawing/2014/main" id="{BC349D99-9C1B-57A2-37EF-D1D638AF910F}"/>
              </a:ext>
            </a:extLst>
          </p:cNvPr>
          <p:cNvSpPr/>
          <p:nvPr/>
        </p:nvSpPr>
        <p:spPr>
          <a:xfrm>
            <a:off x="4112528" y="3397960"/>
            <a:ext cx="531785" cy="421997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93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7B318-1C6B-BC64-0623-3272CBDC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2727C5E9-D55A-A9CD-355E-326EB134A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9405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7B8FB39C-8171-B7BE-F87F-1B72C7297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3E13EC9-D338-3AD8-0A1C-A9CC640B6255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7AA8AFE-3D9C-061A-1F1B-0D6E14DEF5C1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3DC0CFB-1481-D745-4E99-5CB26E097D6E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69406D5-A7C1-0FB1-87EB-7B6FF6DEF6D1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B693E3C-9588-B071-FB42-52AC03E027F9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26BC0C8-3650-84E3-4807-3DD26BB1EE38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91031025-F2F8-7A69-C8D6-BCAB1DAEB675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46C4E82D-500E-3A24-893F-C7F1C8961F77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CC242DD-BC57-8344-34B2-556F3A82B74E}"/>
              </a:ext>
            </a:extLst>
          </p:cNvPr>
          <p:cNvSpPr txBox="1"/>
          <p:nvPr/>
        </p:nvSpPr>
        <p:spPr>
          <a:xfrm>
            <a:off x="4946737" y="1025965"/>
            <a:ext cx="3125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The history 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D74433C-7C8E-ADB3-3A27-5F4EC7D84FBC}"/>
              </a:ext>
            </a:extLst>
          </p:cNvPr>
          <p:cNvGrpSpPr/>
          <p:nvPr/>
        </p:nvGrpSpPr>
        <p:grpSpPr>
          <a:xfrm>
            <a:off x="4250514" y="980809"/>
            <a:ext cx="1232401" cy="692497"/>
            <a:chOff x="2215144" y="927951"/>
            <a:chExt cx="1244730" cy="906858"/>
          </a:xfrm>
          <a:noFill/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EAFC126B-F083-DCCD-A77A-FAF2C437C681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Impact" panose="020B0806030902050204" pitchFamily="34" charset="0"/>
              </a:endParaRPr>
            </a:p>
          </p:txBody>
        </p:sp>
        <p:sp>
          <p:nvSpPr>
            <p:cNvPr id="47" name="文本框 9">
              <a:extLst>
                <a:ext uri="{FF2B5EF4-FFF2-40B4-BE49-F238E27FC236}">
                  <a16:creationId xmlns:a16="http://schemas.microsoft.com/office/drawing/2014/main" id="{954667ED-83FE-86E2-DF75-BD29109A49C5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068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9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9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3ABD922-2BE1-3E36-AB64-DC9F5F4A4619}"/>
              </a:ext>
            </a:extLst>
          </p:cNvPr>
          <p:cNvCxnSpPr>
            <a:cxnSpLocks/>
          </p:cNvCxnSpPr>
          <p:nvPr/>
        </p:nvCxnSpPr>
        <p:spPr>
          <a:xfrm flipH="1">
            <a:off x="3073941" y="1935293"/>
            <a:ext cx="6358585" cy="0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23210121-E172-ADEE-6649-84A13BD1FDDF}"/>
              </a:ext>
            </a:extLst>
          </p:cNvPr>
          <p:cNvSpPr txBox="1"/>
          <p:nvPr/>
        </p:nvSpPr>
        <p:spPr>
          <a:xfrm>
            <a:off x="3073940" y="2015850"/>
            <a:ext cx="48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1.1.3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Modern Cryptography 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rend 2021.">
            <a:extLst>
              <a:ext uri="{FF2B5EF4-FFF2-40B4-BE49-F238E27FC236}">
                <a16:creationId xmlns:a16="http://schemas.microsoft.com/office/drawing/2014/main" id="{396EABBB-EF2F-40C1-1B75-E8BE73D9E080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5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/</a:t>
            </a: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10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6C4AA9D-9833-8DF1-F331-AAAC448C7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900145-B2F3-BEF2-4F32-2C6787DEB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30055"/>
          <a:stretch/>
        </p:blipFill>
        <p:spPr>
          <a:xfrm>
            <a:off x="3051434" y="3410255"/>
            <a:ext cx="1022477" cy="1038371"/>
          </a:xfrm>
          <a:prstGeom prst="ellipse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6C07E1-31C0-02AC-54B7-EC5870547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-1558" r="-4021" b="20234"/>
          <a:stretch/>
        </p:blipFill>
        <p:spPr>
          <a:xfrm>
            <a:off x="1554192" y="4914358"/>
            <a:ext cx="1022477" cy="1038371"/>
          </a:xfrm>
          <a:prstGeom prst="ellipse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5EAA2A1-AE59-EA44-6E36-A61E7BEFFB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1" t="8601" r="21398" b="36234"/>
          <a:stretch/>
        </p:blipFill>
        <p:spPr>
          <a:xfrm>
            <a:off x="4467097" y="5011915"/>
            <a:ext cx="1022477" cy="1038371"/>
          </a:xfrm>
          <a:prstGeom prst="ellipse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161B70A-0056-4E53-EE22-CFD458CED52E}"/>
              </a:ext>
            </a:extLst>
          </p:cNvPr>
          <p:cNvCxnSpPr>
            <a:cxnSpLocks/>
            <a:stCxn id="10" idx="0"/>
            <a:endCxn id="52" idx="2"/>
          </p:cNvCxnSpPr>
          <p:nvPr/>
        </p:nvCxnSpPr>
        <p:spPr>
          <a:xfrm flipH="1" flipV="1">
            <a:off x="2062157" y="4276456"/>
            <a:ext cx="3274" cy="6379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CCD5754-0DD8-D7D6-93DE-A82EA9AC28F9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2910190" y="3122794"/>
            <a:ext cx="1188514" cy="0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3BC2C04-4216-482F-0953-E97D81B869C2}"/>
              </a:ext>
            </a:extLst>
          </p:cNvPr>
          <p:cNvSpPr txBox="1"/>
          <p:nvPr/>
        </p:nvSpPr>
        <p:spPr>
          <a:xfrm>
            <a:off x="1786235" y="3410255"/>
            <a:ext cx="65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KeyA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06BB2CC-4994-EF17-73CB-DD6764B76413}"/>
              </a:ext>
            </a:extLst>
          </p:cNvPr>
          <p:cNvSpPr txBox="1"/>
          <p:nvPr/>
        </p:nvSpPr>
        <p:spPr>
          <a:xfrm>
            <a:off x="6183222" y="3482830"/>
            <a:ext cx="597932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symmetric key encryption </a:t>
            </a:r>
          </a:p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非对称加密</a:t>
            </a:r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4FFC3AD6-B8BC-4121-2415-C78FCFC01C65}"/>
              </a:ext>
            </a:extLst>
          </p:cNvPr>
          <p:cNvSpPr/>
          <p:nvPr/>
        </p:nvSpPr>
        <p:spPr>
          <a:xfrm rot="10800000">
            <a:off x="2483367" y="3441784"/>
            <a:ext cx="531785" cy="421997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760F26D-A2DD-7152-665D-E973A4FDF49E}"/>
              </a:ext>
            </a:extLst>
          </p:cNvPr>
          <p:cNvSpPr/>
          <p:nvPr/>
        </p:nvSpPr>
        <p:spPr>
          <a:xfrm>
            <a:off x="1214124" y="3907124"/>
            <a:ext cx="1696066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0" i="0" dirty="0">
                <a:solidFill>
                  <a:srgbClr val="2A2B2E"/>
                </a:solidFill>
                <a:effectLst/>
                <a:latin typeface="PingFang SC"/>
              </a:rPr>
              <a:t>Hello, MacArthur.</a:t>
            </a: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1146D68-4CCF-505B-F134-E096B4B2C9D3}"/>
              </a:ext>
            </a:extLst>
          </p:cNvPr>
          <p:cNvCxnSpPr>
            <a:cxnSpLocks/>
            <a:stCxn id="14" idx="0"/>
            <a:endCxn id="65" idx="2"/>
          </p:cNvCxnSpPr>
          <p:nvPr/>
        </p:nvCxnSpPr>
        <p:spPr>
          <a:xfrm flipH="1" flipV="1">
            <a:off x="4962200" y="4356832"/>
            <a:ext cx="16136" cy="655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FE2BCB93-271E-F8E6-D261-3873F3E92857}"/>
              </a:ext>
            </a:extLst>
          </p:cNvPr>
          <p:cNvSpPr txBox="1"/>
          <p:nvPr/>
        </p:nvSpPr>
        <p:spPr>
          <a:xfrm>
            <a:off x="4644313" y="3426585"/>
            <a:ext cx="6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KeyB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41A6B25-C2C7-C0F9-8324-F3D807BCE585}"/>
              </a:ext>
            </a:extLst>
          </p:cNvPr>
          <p:cNvSpPr/>
          <p:nvPr/>
        </p:nvSpPr>
        <p:spPr>
          <a:xfrm>
            <a:off x="4235740" y="3987500"/>
            <a:ext cx="1452920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0" i="0" dirty="0">
                <a:solidFill>
                  <a:srgbClr val="2A2B2E"/>
                </a:solidFill>
                <a:effectLst/>
                <a:latin typeface="PingFang SC"/>
              </a:rPr>
              <a:t>Hello, Franklin.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40C2B471-177B-4E85-C162-36FEFA0E992B}"/>
              </a:ext>
            </a:extLst>
          </p:cNvPr>
          <p:cNvSpPr/>
          <p:nvPr/>
        </p:nvSpPr>
        <p:spPr>
          <a:xfrm>
            <a:off x="1214124" y="2946046"/>
            <a:ext cx="1696066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0" i="0" dirty="0">
                <a:solidFill>
                  <a:srgbClr val="2A2B2E"/>
                </a:solidFill>
                <a:effectLst/>
                <a:latin typeface="PingFang SC"/>
              </a:rPr>
              <a:t>***&amp;&amp;&amp;&amp;——+.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E619BDF-D750-D573-9151-568C92E6A082}"/>
              </a:ext>
            </a:extLst>
          </p:cNvPr>
          <p:cNvCxnSpPr>
            <a:cxnSpLocks/>
            <a:stCxn id="52" idx="0"/>
            <a:endCxn id="71" idx="2"/>
          </p:cNvCxnSpPr>
          <p:nvPr/>
        </p:nvCxnSpPr>
        <p:spPr>
          <a:xfrm flipV="1">
            <a:off x="2062157" y="3315378"/>
            <a:ext cx="0" cy="591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1BD4ABE3-A438-7B3D-CC1A-22DB6B8FF88F}"/>
              </a:ext>
            </a:extLst>
          </p:cNvPr>
          <p:cNvSpPr/>
          <p:nvPr/>
        </p:nvSpPr>
        <p:spPr>
          <a:xfrm>
            <a:off x="4098704" y="2938128"/>
            <a:ext cx="1696066" cy="3693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0" i="0" dirty="0">
                <a:solidFill>
                  <a:srgbClr val="2A2B2E"/>
                </a:solidFill>
                <a:effectLst/>
                <a:latin typeface="PingFang SC"/>
              </a:rPr>
              <a:t>***&amp;&amp;&amp;&amp;——+.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15AB3771-02B7-B7AD-82AD-DF7A6B65884A}"/>
              </a:ext>
            </a:extLst>
          </p:cNvPr>
          <p:cNvCxnSpPr>
            <a:cxnSpLocks/>
            <a:stCxn id="65" idx="0"/>
            <a:endCxn id="82" idx="2"/>
          </p:cNvCxnSpPr>
          <p:nvPr/>
        </p:nvCxnSpPr>
        <p:spPr>
          <a:xfrm flipH="1" flipV="1">
            <a:off x="4946737" y="3307460"/>
            <a:ext cx="15463" cy="680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8" name="箭头: 右 87">
            <a:extLst>
              <a:ext uri="{FF2B5EF4-FFF2-40B4-BE49-F238E27FC236}">
                <a16:creationId xmlns:a16="http://schemas.microsoft.com/office/drawing/2014/main" id="{D1F405FC-C214-7CCE-AFEB-952DB66990D0}"/>
              </a:ext>
            </a:extLst>
          </p:cNvPr>
          <p:cNvSpPr/>
          <p:nvPr/>
        </p:nvSpPr>
        <p:spPr>
          <a:xfrm>
            <a:off x="4112528" y="3460627"/>
            <a:ext cx="531785" cy="421997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4A0E52-BFE2-EB18-0C3E-B729220C4AC3}"/>
              </a:ext>
            </a:extLst>
          </p:cNvPr>
          <p:cNvSpPr/>
          <p:nvPr/>
        </p:nvSpPr>
        <p:spPr>
          <a:xfrm flipH="1">
            <a:off x="790367" y="3437252"/>
            <a:ext cx="114395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Public-key</a:t>
            </a:r>
            <a:endParaRPr lang="zh-CN" alt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67DE1B-4810-C134-6748-8747D1C5E5B9}"/>
              </a:ext>
            </a:extLst>
          </p:cNvPr>
          <p:cNvSpPr/>
          <p:nvPr/>
        </p:nvSpPr>
        <p:spPr>
          <a:xfrm flipH="1">
            <a:off x="5126992" y="3448765"/>
            <a:ext cx="114395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Private-key</a:t>
            </a:r>
            <a:endParaRPr lang="zh-CN" altLang="en-US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07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E624B-0151-907E-6318-4AADD63DD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6534B61B-7163-8AE2-E430-8D28B90CD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9405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A7357E52-B52E-20A1-0A67-C5657440C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FB7F64E-5C92-9284-AE81-9571CCEA9534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ED93DC7-6F01-8849-7564-141B689D9909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C20A0E5-58EF-AA37-7E8F-CCB9E03B99B9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D73359D-70FB-1823-6268-79A200800A18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B1FB7CD-0B82-D9AE-F3FF-A00431B0506E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430ED65-A4A5-C8C1-01D0-5D8F509FA493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B1166A4F-41B2-6A5E-BF2A-19DCB419F89C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B318E3AA-06C1-8D91-175D-F9DF2298C7EA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4E78674-FAB2-6CFE-879C-353C903196F9}"/>
              </a:ext>
            </a:extLst>
          </p:cNvPr>
          <p:cNvSpPr txBox="1"/>
          <p:nvPr/>
        </p:nvSpPr>
        <p:spPr>
          <a:xfrm>
            <a:off x="4946737" y="1025965"/>
            <a:ext cx="5554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Description of RSA algorithm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FE24FC0-B95B-3747-30EA-B6566AAF0303}"/>
              </a:ext>
            </a:extLst>
          </p:cNvPr>
          <p:cNvGrpSpPr/>
          <p:nvPr/>
        </p:nvGrpSpPr>
        <p:grpSpPr>
          <a:xfrm>
            <a:off x="4250514" y="980809"/>
            <a:ext cx="1232401" cy="692497"/>
            <a:chOff x="2215144" y="927951"/>
            <a:chExt cx="1244730" cy="906858"/>
          </a:xfrm>
          <a:noFill/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DF7B6145-31B9-C32A-CFBA-123864365E64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Impact" panose="020B0806030902050204" pitchFamily="34" charset="0"/>
              </a:endParaRPr>
            </a:p>
          </p:txBody>
        </p:sp>
        <p:sp>
          <p:nvSpPr>
            <p:cNvPr id="47" name="文本框 9">
              <a:extLst>
                <a:ext uri="{FF2B5EF4-FFF2-40B4-BE49-F238E27FC236}">
                  <a16:creationId xmlns:a16="http://schemas.microsoft.com/office/drawing/2014/main" id="{65AE2F06-A718-9628-1E57-AA8A64572C66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068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9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9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A2310147-4C15-E399-D487-DAA66999D1C8}"/>
              </a:ext>
            </a:extLst>
          </p:cNvPr>
          <p:cNvCxnSpPr>
            <a:cxnSpLocks/>
          </p:cNvCxnSpPr>
          <p:nvPr/>
        </p:nvCxnSpPr>
        <p:spPr>
          <a:xfrm flipH="1">
            <a:off x="3073941" y="1935293"/>
            <a:ext cx="6358585" cy="0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C618038A-96F9-B592-66D2-C87C5B6DDCA2}"/>
              </a:ext>
            </a:extLst>
          </p:cNvPr>
          <p:cNvSpPr txBox="1"/>
          <p:nvPr/>
        </p:nvSpPr>
        <p:spPr>
          <a:xfrm>
            <a:off x="3073940" y="2015850"/>
            <a:ext cx="513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2.1.1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generation 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密钥的产生</a:t>
            </a:r>
          </a:p>
        </p:txBody>
      </p:sp>
      <p:sp>
        <p:nvSpPr>
          <p:cNvPr id="20" name="Trend 2021.">
            <a:extLst>
              <a:ext uri="{FF2B5EF4-FFF2-40B4-BE49-F238E27FC236}">
                <a16:creationId xmlns:a16="http://schemas.microsoft.com/office/drawing/2014/main" id="{35F96154-0276-B82B-0C62-72DB6D820CE5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6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/</a:t>
            </a: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10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112CF62-2ED9-D5AA-35E7-3FF62BF3E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26C03DE-A666-84D5-DC2F-E949433306C3}"/>
                  </a:ext>
                </a:extLst>
              </p:cNvPr>
              <p:cNvSpPr txBox="1"/>
              <p:nvPr/>
            </p:nvSpPr>
            <p:spPr>
              <a:xfrm>
                <a:off x="6887971" y="2949511"/>
                <a:ext cx="530402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选两个保密的大素数 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𝒑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𝒒</m:t>
                    </m:r>
                  </m:oMath>
                </a14:m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AutoNum type="arabicParenBoth"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𝒑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×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zh-CN" alt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d>
                      <m:dPr>
                        <m:ctrlP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的欧拉函数值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AutoNum type="arabicParenBoth"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选择一个整数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𝒆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，满足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𝒆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zh-CN" alt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𝑮𝑪𝑫</m:t>
                    </m:r>
                    <m:d>
                      <m:dPr>
                        <m:ctrlPr>
                          <a:rPr lang="en-US" altLang="zh-CN" sz="1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</m:d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AutoNum type="arabicParenBoth"/>
                </a:pP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，使其满足 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𝒎𝒐𝒅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𝒆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在模</a:t>
                </a:r>
                <a14:m>
                  <m:oMath xmlns:m="http://schemas.openxmlformats.org/officeDocument/2006/math">
                    <m:r>
                      <a:rPr lang="zh-CN" altLang="en-US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下的乘法逆元，因为</a:t>
                </a:r>
                <a14:m>
                  <m:oMath xmlns:m="http://schemas.openxmlformats.org/officeDocument/2006/math">
                    <m:r>
                      <a:rPr lang="en-US" altLang="zh-CN" sz="1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𝒆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en-US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互素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所以通过模运算可知它的乘法逆元一定存在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𝒆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是公钥，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是密钥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26C03DE-A666-84D5-DC2F-E94943330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71" y="2949511"/>
                <a:ext cx="5304029" cy="2031325"/>
              </a:xfrm>
              <a:prstGeom prst="rect">
                <a:avLst/>
              </a:prstGeom>
              <a:blipFill>
                <a:blip r:embed="rId6"/>
                <a:stretch>
                  <a:fillRect l="-575" t="-1802" b="-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7A2A1E9-6D78-D376-8329-0B914601B39C}"/>
                  </a:ext>
                </a:extLst>
              </p:cNvPr>
              <p:cNvSpPr txBox="1"/>
              <p:nvPr/>
            </p:nvSpPr>
            <p:spPr>
              <a:xfrm>
                <a:off x="1622167" y="2679834"/>
                <a:ext cx="5435487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Choose two secret large prime numbers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𝒑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and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𝒒</m:t>
                    </m:r>
                  </m:oMath>
                </a14:m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AutoNum type="arabicParenBoth"/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𝒑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×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zh-CN" alt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d>
                      <m:dPr>
                        <m:ctrlP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r>
                      <a:rPr lang="zh-CN" altLang="en-US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Euler function value</a:t>
                </a:r>
              </a:p>
              <a:p>
                <a:pPr marL="342900" indent="-342900">
                  <a:buAutoNum type="arabicParenBoth"/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Select an integer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𝒆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𝒆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zh-CN" altLang="en-US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				and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𝑮𝑪𝑫</m:t>
                    </m:r>
                    <m:d>
                      <m:dPr>
                        <m:ctrlPr>
                          <a:rPr lang="en-US" altLang="zh-CN" sz="1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zh-CN" altLang="en-US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</m:d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buAutoNum type="arabicParenBoth"/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Calculate</a:t>
                </a:r>
                <a14:m>
                  <m:oMath xmlns:m="http://schemas.openxmlformats.org/officeDocument/2006/math">
                    <m:r>
                      <a:rPr lang="en-US" altLang="zh-CN" sz="1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</m:oMath>
                </a14:m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satisfy:</a:t>
                </a: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𝒎𝒐𝒅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𝒅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the multiplicative inverse of 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𝒆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under the module </a:t>
                </a:r>
                <a:r>
                  <a:rPr lang="zh-CN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𝝋</a:t>
                </a:r>
                <a:r>
                  <a:rPr lang="en-US" altLang="zh-CN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(</a:t>
                </a:r>
                <a:r>
                  <a:rPr lang="zh-CN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𝒏</a:t>
                </a:r>
                <a:r>
                  <a:rPr lang="en-US" altLang="zh-CN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)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because 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𝒆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prime to </a:t>
                </a:r>
                <a:r>
                  <a:rPr lang="zh-CN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𝝋</a:t>
                </a:r>
                <a:r>
                  <a:rPr lang="en-US" altLang="zh-CN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(</a:t>
                </a:r>
                <a:r>
                  <a:rPr lang="zh-CN" altLang="en-US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𝒏</a:t>
                </a:r>
                <a:r>
                  <a:rPr lang="en-US" altLang="zh-CN" sz="1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)</a:t>
                </a: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 we know from modular operations that its multiplicative inverse must exist</a:t>
                </a:r>
              </a:p>
              <a:p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(5) 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𝒆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 Public-key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𝒅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400" b="1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is Private-key</a:t>
                </a:r>
              </a:p>
              <a:p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7A2A1E9-6D78-D376-8329-0B914601B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167" y="2679834"/>
                <a:ext cx="5435487" cy="2893100"/>
              </a:xfrm>
              <a:prstGeom prst="rect">
                <a:avLst/>
              </a:prstGeom>
              <a:blipFill>
                <a:blip r:embed="rId7"/>
                <a:stretch>
                  <a:fillRect l="-561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92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E6205-682D-50DB-BA10-BD2F430C5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22D58522-4BBB-EB4C-9313-2CBC83987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89405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68000C97-C444-7319-2BF3-CF6BDC043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DF6DC63-3544-54DA-41F4-38614429EBB3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A5DD454-C187-C444-1BAE-03141834D833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0E917F7-3F86-AB70-9F63-FDC5C0C8DEA5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770AC0A6-7797-B1B6-7BC0-1D004B971E14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54B7555-42D4-7091-CB12-876A45062476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C52AB025-A1D0-22F5-A927-F90E7360F3A5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FF714588-C253-7770-D781-303D94B3A10B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2E13DF01-BEFD-EE5E-047A-CA78DE6BB758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1ECF97A-A583-2087-16F8-D1ECDA02331B}"/>
              </a:ext>
            </a:extLst>
          </p:cNvPr>
          <p:cNvSpPr txBox="1"/>
          <p:nvPr/>
        </p:nvSpPr>
        <p:spPr>
          <a:xfrm>
            <a:off x="4946737" y="1025965"/>
            <a:ext cx="5554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Description of RSA algorithm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9EB83F4-550A-F029-83B8-E157C4737EDE}"/>
              </a:ext>
            </a:extLst>
          </p:cNvPr>
          <p:cNvGrpSpPr/>
          <p:nvPr/>
        </p:nvGrpSpPr>
        <p:grpSpPr>
          <a:xfrm>
            <a:off x="4250514" y="980809"/>
            <a:ext cx="1232401" cy="692497"/>
            <a:chOff x="2215144" y="927951"/>
            <a:chExt cx="1244730" cy="906858"/>
          </a:xfrm>
          <a:noFill/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B9537803-D115-C58C-97C3-2E27F6D250C7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Impact" panose="020B0806030902050204" pitchFamily="34" charset="0"/>
              </a:endParaRPr>
            </a:p>
          </p:txBody>
        </p:sp>
        <p:sp>
          <p:nvSpPr>
            <p:cNvPr id="47" name="文本框 9">
              <a:extLst>
                <a:ext uri="{FF2B5EF4-FFF2-40B4-BE49-F238E27FC236}">
                  <a16:creationId xmlns:a16="http://schemas.microsoft.com/office/drawing/2014/main" id="{D0017171-B7F2-8E1A-3B8F-940FCA64649C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068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9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9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CD0BE714-A9AD-1731-1FF4-845B94096837}"/>
              </a:ext>
            </a:extLst>
          </p:cNvPr>
          <p:cNvCxnSpPr>
            <a:cxnSpLocks/>
          </p:cNvCxnSpPr>
          <p:nvPr/>
        </p:nvCxnSpPr>
        <p:spPr>
          <a:xfrm flipH="1">
            <a:off x="3073941" y="1935293"/>
            <a:ext cx="6358585" cy="0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0A101033-2F4A-D7D1-A1FB-6CF0212954A0}"/>
              </a:ext>
            </a:extLst>
          </p:cNvPr>
          <p:cNvSpPr txBox="1"/>
          <p:nvPr/>
        </p:nvSpPr>
        <p:spPr>
          <a:xfrm>
            <a:off x="3073940" y="2015850"/>
            <a:ext cx="513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2.1.2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 function 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什么是欧拉函数值</a:t>
            </a:r>
          </a:p>
        </p:txBody>
      </p:sp>
      <p:sp>
        <p:nvSpPr>
          <p:cNvPr id="20" name="Trend 2021.">
            <a:extLst>
              <a:ext uri="{FF2B5EF4-FFF2-40B4-BE49-F238E27FC236}">
                <a16:creationId xmlns:a16="http://schemas.microsoft.com/office/drawing/2014/main" id="{5BF60692-E382-B4D8-CA23-3F77498647C1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7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/</a:t>
            </a: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10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610F6C4-97B3-E3FF-5145-12FAD44D4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D30976-4F3C-8848-6735-1BF3D70693E5}"/>
                  </a:ext>
                </a:extLst>
              </p:cNvPr>
              <p:cNvSpPr txBox="1"/>
              <p:nvPr/>
            </p:nvSpPr>
            <p:spPr>
              <a:xfrm>
                <a:off x="6887971" y="2949511"/>
                <a:ext cx="530402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可以分解成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个质数的整数积，那么欧拉函数也等于这两个因子的欧拉函数积</a:t>
                </a:r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5D30976-4F3C-8848-6735-1BF3D7069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71" y="2949511"/>
                <a:ext cx="5304029" cy="738664"/>
              </a:xfrm>
              <a:prstGeom prst="rect">
                <a:avLst/>
              </a:prstGeom>
              <a:blipFill>
                <a:blip r:embed="rId6"/>
                <a:stretch>
                  <a:fillRect l="-345" t="-1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09A5918-07C5-43BA-A479-F5B7EFFD20B7}"/>
              </a:ext>
            </a:extLst>
          </p:cNvPr>
          <p:cNvSpPr txBox="1"/>
          <p:nvPr/>
        </p:nvSpPr>
        <p:spPr>
          <a:xfrm>
            <a:off x="958725" y="2949511"/>
            <a:ext cx="602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𝒏 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 be decomposed into the integer product of two prime numbers, then the Euler function is also equal to the Euler product of these two factors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9F0CC1-D9E2-C594-788B-06E71A89B578}"/>
                  </a:ext>
                </a:extLst>
              </p:cNvPr>
              <p:cNvSpPr txBox="1"/>
              <p:nvPr/>
            </p:nvSpPr>
            <p:spPr>
              <a:xfrm>
                <a:off x="2707862" y="3908290"/>
                <a:ext cx="555010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𝒑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×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𝑮𝑪𝑫</m:t>
                      </m:r>
                      <m:d>
                        <m:dPr>
                          <m:ctrlPr>
                            <a:rPr lang="en-US" altLang="zh-CN" sz="16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𝒑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zh-CN" altLang="en-US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Like: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𝟐𝟏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</m:e>
                      </m:d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69F0CC1-D9E2-C594-788B-06E71A89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862" y="3908290"/>
                <a:ext cx="5550106" cy="1569660"/>
              </a:xfrm>
              <a:prstGeom prst="rect">
                <a:avLst/>
              </a:prstGeom>
              <a:blipFill>
                <a:blip r:embed="rId7"/>
                <a:stretch>
                  <a:fillRect l="-549" b="-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9F073A-91A5-895F-5B64-851544B9620C}"/>
                  </a:ext>
                </a:extLst>
              </p:cNvPr>
              <p:cNvSpPr txBox="1"/>
              <p:nvPr/>
            </p:nvSpPr>
            <p:spPr>
              <a:xfrm>
                <a:off x="8756521" y="3664048"/>
                <a:ext cx="3435479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300" b="1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Tips: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3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3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zh-CN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小于</a:t>
                </a:r>
                <a14:m>
                  <m:oMath xmlns:m="http://schemas.openxmlformats.org/officeDocument/2006/math">
                    <m:r>
                      <a:rPr lang="en-US" altLang="zh-CN" sz="13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的正整数中和</a:t>
                </a:r>
                <a14:m>
                  <m:oMath xmlns:m="http://schemas.openxmlformats.org/officeDocument/2006/math">
                    <m:r>
                      <a:rPr lang="en-US" altLang="zh-CN" sz="13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</m:oMath>
                </a14:m>
                <a:r>
                  <a:rPr lang="zh-CN" altLang="en-US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互质的数的数目</a:t>
                </a:r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𝟔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,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𝟒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,</m:t>
                      </m:r>
                      <m:r>
                        <a:rPr lang="zh-CN" altLang="en-US" sz="13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3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altLang="zh-CN" sz="13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𝟕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,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𝟒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𝟓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𝟔</m:t>
                      </m:r>
                      <m:r>
                        <a:rPr lang="en-US" altLang="zh-CN" sz="13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,</m:t>
                      </m:r>
                      <m:r>
                        <a:rPr lang="zh-CN" altLang="en-US" sz="13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3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US" altLang="zh-CN" sz="13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:r>
                  <a:rPr lang="en-US" altLang="zh-CN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13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为质数 则 </a:t>
                </a:r>
                <a14:m>
                  <m:oMath xmlns:m="http://schemas.openxmlformats.org/officeDocument/2006/math">
                    <m:r>
                      <a:rPr lang="zh-CN" altLang="en-US" sz="1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en-US" altLang="zh-CN" sz="13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3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13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3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zh-CN" sz="1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13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79F073A-91A5-895F-5B64-851544B96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521" y="3664048"/>
                <a:ext cx="3435479" cy="1092607"/>
              </a:xfrm>
              <a:prstGeom prst="rect">
                <a:avLst/>
              </a:prstGeom>
              <a:blipFill>
                <a:blip r:embed="rId8"/>
                <a:stretch>
                  <a:fillRect l="-177" t="-559" b="-3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2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0DD63-4BE0-A914-A73D-328B3BC0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2DAEF74D-1BEF-F370-CFBB-F7A3FD83B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95" y="-3488894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88524F3A-C155-180C-9DB1-5891C8131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2E9C603-F9BC-21A6-6578-9E44EF0E87DC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75B0535-B9DA-A856-9DA3-05871AC5FE37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C8B5527-E617-9460-6852-B03CE82BFB7D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8D27CB5-28B8-C88A-3D24-9D8610A9D309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BF586EC-2141-9C9A-AC0D-10162ED3A53D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6B47C8E-9478-14BB-5968-731AB89E14C6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1C2E80B4-638E-55EC-AA64-70FF6EDD8778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F1B49F71-3054-4B0C-2561-676EB4FD592A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EC94746-1FA4-A5A0-E66B-8BE2B77EC7B8}"/>
              </a:ext>
            </a:extLst>
          </p:cNvPr>
          <p:cNvSpPr txBox="1"/>
          <p:nvPr/>
        </p:nvSpPr>
        <p:spPr>
          <a:xfrm>
            <a:off x="4946737" y="1025965"/>
            <a:ext cx="5554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Description of RSA algorithm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20546FD-C23E-8A92-4A65-4A33B918962D}"/>
              </a:ext>
            </a:extLst>
          </p:cNvPr>
          <p:cNvGrpSpPr/>
          <p:nvPr/>
        </p:nvGrpSpPr>
        <p:grpSpPr>
          <a:xfrm>
            <a:off x="4250514" y="980809"/>
            <a:ext cx="1232401" cy="692497"/>
            <a:chOff x="2215144" y="927951"/>
            <a:chExt cx="1244730" cy="906858"/>
          </a:xfrm>
          <a:noFill/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64312AD3-2FE8-9313-D187-EC49F627B041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Impact" panose="020B0806030902050204" pitchFamily="34" charset="0"/>
              </a:endParaRPr>
            </a:p>
          </p:txBody>
        </p:sp>
        <p:sp>
          <p:nvSpPr>
            <p:cNvPr id="47" name="文本框 9">
              <a:extLst>
                <a:ext uri="{FF2B5EF4-FFF2-40B4-BE49-F238E27FC236}">
                  <a16:creationId xmlns:a16="http://schemas.microsoft.com/office/drawing/2014/main" id="{227659C0-15CE-D3B4-EFD9-EEB71DC8090A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068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9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9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9026D09C-EFBB-D2ED-5C79-12BECD17C886}"/>
              </a:ext>
            </a:extLst>
          </p:cNvPr>
          <p:cNvCxnSpPr>
            <a:cxnSpLocks/>
          </p:cNvCxnSpPr>
          <p:nvPr/>
        </p:nvCxnSpPr>
        <p:spPr>
          <a:xfrm flipH="1">
            <a:off x="3073941" y="1935293"/>
            <a:ext cx="6358585" cy="0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7E5AC3D-273F-A3CF-8162-F4A07C1524C9}"/>
              </a:ext>
            </a:extLst>
          </p:cNvPr>
          <p:cNvSpPr txBox="1"/>
          <p:nvPr/>
        </p:nvSpPr>
        <p:spPr>
          <a:xfrm>
            <a:off x="3073939" y="2015850"/>
            <a:ext cx="555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2.1.3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Multiplicative inverse 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什么是乘法逆元</a:t>
            </a:r>
          </a:p>
        </p:txBody>
      </p:sp>
      <p:sp>
        <p:nvSpPr>
          <p:cNvPr id="20" name="Trend 2021.">
            <a:extLst>
              <a:ext uri="{FF2B5EF4-FFF2-40B4-BE49-F238E27FC236}">
                <a16:creationId xmlns:a16="http://schemas.microsoft.com/office/drawing/2014/main" id="{EA41D4F8-31C9-02F0-DA7C-A442BD6F7EC4}"/>
              </a:ext>
            </a:extLst>
          </p:cNvPr>
          <p:cNvSpPr txBox="1"/>
          <p:nvPr/>
        </p:nvSpPr>
        <p:spPr>
          <a:xfrm>
            <a:off x="10638377" y="6368955"/>
            <a:ext cx="2148501" cy="338554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8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/</a:t>
            </a:r>
            <a:r>
              <a:rPr lang="en-US" altLang="zh-CN" sz="1600" dirty="0">
                <a:solidFill>
                  <a:srgbClr val="FFFFFF"/>
                </a:solidFill>
                <a:latin typeface="HarmonyOS Sans SC"/>
                <a:ea typeface="HarmonyOS Sans SC"/>
              </a:rPr>
              <a:t>10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F688BCA-E06A-304E-D639-1940978A8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FB117-D739-DB02-2888-CF20AA7AB6A5}"/>
                  </a:ext>
                </a:extLst>
              </p:cNvPr>
              <p:cNvSpPr txBox="1"/>
              <p:nvPr/>
            </p:nvSpPr>
            <p:spPr>
              <a:xfrm>
                <a:off x="3217252" y="2557609"/>
                <a:ext cx="555010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𝒎𝒐𝒅</m:t>
                      </m:r>
                      <m:r>
                        <a:rPr lang="en-US" altLang="zh-CN" sz="16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zh-CN" altLang="en-US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zh-CN" altLang="en-US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∀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𝑰𝒇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𝒆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𝟑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r>
                        <a:rPr lang="zh-CN" alt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𝟏𝟏</m:t>
                      </m:r>
                      <m:r>
                        <a:rPr lang="en-US" altLang="zh-CN" sz="16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,</m:t>
                      </m:r>
                      <m:r>
                        <a:rPr lang="en-US" altLang="zh-CN" sz="16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𝐝</m:t>
                      </m:r>
                      <m:r>
                        <a:rPr lang="en-US" altLang="zh-CN" sz="16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𝟒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𝑰𝒇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𝒆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𝟏𝟑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r>
                        <a:rPr lang="zh-CN" altLang="en-US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16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𝟔𝟎</m:t>
                      </m:r>
                      <m:r>
                        <a:rPr lang="en-US" altLang="zh-CN" sz="16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,</m:t>
                      </m:r>
                      <m:r>
                        <a:rPr lang="en-US" altLang="zh-CN" sz="16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𝐝</m:t>
                      </m:r>
                      <m:r>
                        <a:rPr lang="en-US" altLang="zh-CN" sz="16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=?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𝟏𝟔𝟎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𝒌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𝒅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𝟏𝟔𝟎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𝒌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27FB117-D739-DB02-2888-CF20AA7AB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52" y="2557609"/>
                <a:ext cx="5550106" cy="181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D4C7EA-C9EE-E864-8C77-876DBB834411}"/>
                  </a:ext>
                </a:extLst>
              </p:cNvPr>
              <p:cNvSpPr txBox="1"/>
              <p:nvPr/>
            </p:nvSpPr>
            <p:spPr>
              <a:xfrm>
                <a:off x="3320947" y="3891927"/>
                <a:ext cx="555010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𝟏𝟔𝟎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altLang="zh-CN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D4C7EA-C9EE-E864-8C77-876DBB834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947" y="3891927"/>
                <a:ext cx="5550106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F69CD44A-2D60-C1B1-4430-A6A328A04F06}"/>
              </a:ext>
            </a:extLst>
          </p:cNvPr>
          <p:cNvSpPr/>
          <p:nvPr/>
        </p:nvSpPr>
        <p:spPr>
          <a:xfrm>
            <a:off x="168930" y="4696108"/>
            <a:ext cx="7200000" cy="72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3CF8E9-74B7-45D5-4AF1-9DC0F5B56734}"/>
              </a:ext>
            </a:extLst>
          </p:cNvPr>
          <p:cNvSpPr/>
          <p:nvPr/>
        </p:nvSpPr>
        <p:spPr>
          <a:xfrm>
            <a:off x="2605508" y="5686977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E3AECA-11F4-1F95-8996-ABF8350BEEFF}"/>
              </a:ext>
            </a:extLst>
          </p:cNvPr>
          <p:cNvSpPr txBox="1"/>
          <p:nvPr/>
        </p:nvSpPr>
        <p:spPr>
          <a:xfrm>
            <a:off x="3488767" y="606069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13 X 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A6C3F2-7554-0B96-5FC1-081F66FF8B1F}"/>
              </a:ext>
            </a:extLst>
          </p:cNvPr>
          <p:cNvSpPr txBox="1"/>
          <p:nvPr/>
        </p:nvSpPr>
        <p:spPr>
          <a:xfrm>
            <a:off x="727850" y="422859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40 X 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E62931-0A51-83B9-E603-559D1A7AC43A}"/>
              </a:ext>
            </a:extLst>
          </p:cNvPr>
          <p:cNvSpPr/>
          <p:nvPr/>
        </p:nvSpPr>
        <p:spPr>
          <a:xfrm>
            <a:off x="168930" y="4687928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F85E2ED-BF0F-D9D8-0D45-B02EF1220C1A}"/>
              </a:ext>
            </a:extLst>
          </p:cNvPr>
          <p:cNvSpPr/>
          <p:nvPr/>
        </p:nvSpPr>
        <p:spPr>
          <a:xfrm>
            <a:off x="168930" y="4867928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A649CFF-2642-94CC-9866-6042392846C6}"/>
              </a:ext>
            </a:extLst>
          </p:cNvPr>
          <p:cNvSpPr/>
          <p:nvPr/>
        </p:nvSpPr>
        <p:spPr>
          <a:xfrm>
            <a:off x="168930" y="5047928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E7EEBA-D108-9756-D6E5-DEB8E5A76653}"/>
              </a:ext>
            </a:extLst>
          </p:cNvPr>
          <p:cNvSpPr/>
          <p:nvPr/>
        </p:nvSpPr>
        <p:spPr>
          <a:xfrm>
            <a:off x="168930" y="5225737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48EB07D-9E59-0F22-E73E-DF609904A249}"/>
              </a:ext>
            </a:extLst>
          </p:cNvPr>
          <p:cNvSpPr/>
          <p:nvPr/>
        </p:nvSpPr>
        <p:spPr>
          <a:xfrm>
            <a:off x="2508930" y="5225737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FD54DF6-8DB4-AF43-A485-EF0170191A4A}"/>
              </a:ext>
            </a:extLst>
          </p:cNvPr>
          <p:cNvSpPr/>
          <p:nvPr/>
        </p:nvSpPr>
        <p:spPr>
          <a:xfrm>
            <a:off x="2508662" y="5042071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955333-6E7B-6F00-F7B1-6BAC38864B67}"/>
              </a:ext>
            </a:extLst>
          </p:cNvPr>
          <p:cNvSpPr/>
          <p:nvPr/>
        </p:nvSpPr>
        <p:spPr>
          <a:xfrm>
            <a:off x="2508394" y="4867928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22C5D9-0DD4-7C95-B412-1054A7957403}"/>
              </a:ext>
            </a:extLst>
          </p:cNvPr>
          <p:cNvSpPr/>
          <p:nvPr/>
        </p:nvSpPr>
        <p:spPr>
          <a:xfrm>
            <a:off x="2508394" y="4684262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28E28CB-94FF-E5AC-E1DE-538B47E9BBEC}"/>
              </a:ext>
            </a:extLst>
          </p:cNvPr>
          <p:cNvSpPr/>
          <p:nvPr/>
        </p:nvSpPr>
        <p:spPr>
          <a:xfrm>
            <a:off x="4848394" y="4689448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A916D8-9B02-6A0A-F352-63B54338F8F2}"/>
              </a:ext>
            </a:extLst>
          </p:cNvPr>
          <p:cNvSpPr/>
          <p:nvPr/>
        </p:nvSpPr>
        <p:spPr>
          <a:xfrm>
            <a:off x="4848394" y="4865315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1D05DBB-68C4-0965-F813-6C1E269B6D4D}"/>
              </a:ext>
            </a:extLst>
          </p:cNvPr>
          <p:cNvSpPr/>
          <p:nvPr/>
        </p:nvSpPr>
        <p:spPr>
          <a:xfrm>
            <a:off x="4847858" y="5045116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992C292-B1E4-EAA1-A94E-2800EBB971AC}"/>
              </a:ext>
            </a:extLst>
          </p:cNvPr>
          <p:cNvSpPr/>
          <p:nvPr/>
        </p:nvSpPr>
        <p:spPr>
          <a:xfrm>
            <a:off x="4847858" y="5226812"/>
            <a:ext cx="2340000" cy="180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DE59A2-6024-1772-12F5-6DE03927FD0A}"/>
              </a:ext>
            </a:extLst>
          </p:cNvPr>
          <p:cNvSpPr txBox="1"/>
          <p:nvPr/>
        </p:nvSpPr>
        <p:spPr>
          <a:xfrm>
            <a:off x="7372873" y="491760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4 X 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A958B8-CE76-5DBA-44D4-BD58DD904B4A}"/>
              </a:ext>
            </a:extLst>
          </p:cNvPr>
          <p:cNvSpPr/>
          <p:nvPr/>
        </p:nvSpPr>
        <p:spPr>
          <a:xfrm>
            <a:off x="7181989" y="4696108"/>
            <a:ext cx="180000" cy="720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E59D6DB-4DCE-7225-9FEF-968922C2BCC3}"/>
              </a:ext>
            </a:extLst>
          </p:cNvPr>
          <p:cNvSpPr/>
          <p:nvPr/>
        </p:nvSpPr>
        <p:spPr>
          <a:xfrm rot="5400000">
            <a:off x="2875508" y="5408007"/>
            <a:ext cx="180000" cy="720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6EEDB09-932F-1742-3989-2477064AA63F}"/>
              </a:ext>
            </a:extLst>
          </p:cNvPr>
          <p:cNvSpPr/>
          <p:nvPr/>
        </p:nvSpPr>
        <p:spPr>
          <a:xfrm rot="5400000">
            <a:off x="3590947" y="5408007"/>
            <a:ext cx="180000" cy="720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32B94AF-F827-7EAD-9F4D-DEA654BF42B9}"/>
              </a:ext>
            </a:extLst>
          </p:cNvPr>
          <p:cNvSpPr/>
          <p:nvPr/>
        </p:nvSpPr>
        <p:spPr>
          <a:xfrm rot="5400000">
            <a:off x="4310947" y="5406606"/>
            <a:ext cx="180000" cy="720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C90ABA6-0866-2F36-33F5-0C38C119B01E}"/>
              </a:ext>
            </a:extLst>
          </p:cNvPr>
          <p:cNvSpPr/>
          <p:nvPr/>
        </p:nvSpPr>
        <p:spPr>
          <a:xfrm>
            <a:off x="4763227" y="5676606"/>
            <a:ext cx="180000" cy="180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hlinkClick r:id="rId8" action="ppaction://hlinksldjump"/>
            <a:extLst>
              <a:ext uri="{FF2B5EF4-FFF2-40B4-BE49-F238E27FC236}">
                <a16:creationId xmlns:a16="http://schemas.microsoft.com/office/drawing/2014/main" id="{99A8ED01-F54D-8459-7D73-DD9E4A24A9D0}"/>
              </a:ext>
            </a:extLst>
          </p:cNvPr>
          <p:cNvSpPr txBox="1"/>
          <p:nvPr/>
        </p:nvSpPr>
        <p:spPr>
          <a:xfrm>
            <a:off x="7181989" y="4167878"/>
            <a:ext cx="309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Euclidean algorithm</a:t>
            </a:r>
            <a:r>
              <a:rPr lang="en-US" altLang="zh-CN" dirty="0">
                <a:solidFill>
                  <a:schemeClr val="bg1"/>
                </a:solidFill>
              </a:rPr>
              <a:t>  </a:t>
            </a:r>
            <a:r>
              <a:rPr lang="zh-CN" altLang="en-US" sz="1400" dirty="0">
                <a:solidFill>
                  <a:schemeClr val="bg1"/>
                </a:solidFill>
              </a:rPr>
              <a:t>辗转相除法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36B8B42-0C36-B89E-4298-0BFFA2030F61}"/>
                  </a:ext>
                </a:extLst>
              </p:cNvPr>
              <p:cNvSpPr txBox="1"/>
              <p:nvPr/>
            </p:nvSpPr>
            <p:spPr>
              <a:xfrm>
                <a:off x="3320947" y="5501779"/>
                <a:ext cx="555010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𝟏𝟔𝟎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−[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𝟏𝟔𝟎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𝟏𝟔𝟎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336B8B42-0C36-B89E-4298-0BFFA2030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947" y="5501779"/>
                <a:ext cx="5550106" cy="20621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56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/>
      <p:bldP spid="14" grpId="0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4" grpId="0" animBg="1"/>
      <p:bldP spid="35" grpId="0" animBg="1"/>
      <p:bldP spid="36" grpId="0" animBg="1"/>
      <p:bldP spid="44" grpId="0" animBg="1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C73387-F7E6-9BAC-3910-DDE052C1A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中景" descr="黑暗中的灯光&#10;&#10;低可信度描述已自动生成">
            <a:extLst>
              <a:ext uri="{FF2B5EF4-FFF2-40B4-BE49-F238E27FC236}">
                <a16:creationId xmlns:a16="http://schemas.microsoft.com/office/drawing/2014/main" id="{E31C477F-FC7E-C5EC-302C-3C26D970E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988" y="-3688561"/>
            <a:ext cx="12192000" cy="8128000"/>
          </a:xfrm>
          <a:prstGeom prst="rect">
            <a:avLst/>
          </a:prstGeom>
        </p:spPr>
      </p:pic>
      <p:pic>
        <p:nvPicPr>
          <p:cNvPr id="11" name="近景" descr="蓝色的天空&#10;&#10;中度可信度描述已自动生成">
            <a:extLst>
              <a:ext uri="{FF2B5EF4-FFF2-40B4-BE49-F238E27FC236}">
                <a16:creationId xmlns:a16="http://schemas.microsoft.com/office/drawing/2014/main" id="{5D6444E2-074D-9089-535D-2B97FE68F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6440"/>
            <a:ext cx="12192000" cy="812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F99E4CE-3A66-05C4-88DB-10C6ECBAFACF}"/>
              </a:ext>
            </a:extLst>
          </p:cNvPr>
          <p:cNvSpPr/>
          <p:nvPr/>
        </p:nvSpPr>
        <p:spPr>
          <a:xfrm>
            <a:off x="0" y="-807721"/>
            <a:ext cx="12192000" cy="3129281"/>
          </a:xfrm>
          <a:prstGeom prst="rect">
            <a:avLst/>
          </a:prstGeom>
          <a:gradFill flip="none" rotWithShape="1">
            <a:gsLst>
              <a:gs pos="36000">
                <a:srgbClr val="122B3F">
                  <a:alpha val="80000"/>
                </a:srgbClr>
              </a:gs>
              <a:gs pos="0">
                <a:srgbClr val="122B3F">
                  <a:alpha val="0"/>
                </a:srgbClr>
              </a:gs>
              <a:gs pos="100000">
                <a:srgbClr val="122B3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7A636DC-0571-4D9D-FC87-749076510E25}"/>
              </a:ext>
            </a:extLst>
          </p:cNvPr>
          <p:cNvGrpSpPr/>
          <p:nvPr/>
        </p:nvGrpSpPr>
        <p:grpSpPr>
          <a:xfrm>
            <a:off x="236220" y="-8742943"/>
            <a:ext cx="11620818" cy="6328970"/>
            <a:chOff x="236220" y="285760"/>
            <a:chExt cx="11620818" cy="632897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12490A57-5F5E-FF73-0E5E-5B13484122F9}"/>
                </a:ext>
              </a:extLst>
            </p:cNvPr>
            <p:cNvGrpSpPr/>
            <p:nvPr/>
          </p:nvGrpSpPr>
          <p:grpSpPr>
            <a:xfrm>
              <a:off x="236220" y="6153065"/>
              <a:ext cx="797918" cy="461665"/>
              <a:chOff x="236220" y="6153065"/>
              <a:chExt cx="797918" cy="46166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1B39C60-8D7C-2186-2614-B3D2A8A959D9}"/>
                  </a:ext>
                </a:extLst>
              </p:cNvPr>
              <p:cNvSpPr txBox="1"/>
              <p:nvPr/>
            </p:nvSpPr>
            <p:spPr>
              <a:xfrm>
                <a:off x="236220" y="6153065"/>
                <a:ext cx="534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09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776700CE-4C96-B84A-DDC4-98381A95B2B1}"/>
                  </a:ext>
                </a:extLst>
              </p:cNvPr>
              <p:cNvSpPr txBox="1"/>
              <p:nvPr/>
            </p:nvSpPr>
            <p:spPr>
              <a:xfrm>
                <a:off x="613830" y="6296480"/>
                <a:ext cx="4203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alpha val="0"/>
                      </a:srgbClr>
                    </a:solidFill>
                    <a:effectLst/>
                    <a:uLnTx/>
                    <a:uFillTx/>
                    <a:latin typeface="HarmonyOS Sans SC"/>
                    <a:ea typeface="HarmonyOS Sans SC"/>
                    <a:cs typeface="+mn-cs"/>
                  </a:rPr>
                  <a:t>/01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4D05416-EC6B-4AB7-7556-4059A631CBA1}"/>
                </a:ext>
              </a:extLst>
            </p:cNvPr>
            <p:cNvSpPr txBox="1"/>
            <p:nvPr/>
          </p:nvSpPr>
          <p:spPr>
            <a:xfrm>
              <a:off x="11443336" y="6077386"/>
              <a:ext cx="338772" cy="338772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COEVOLUTION.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endParaRPr>
            </a:p>
          </p:txBody>
        </p:sp>
        <p:sp>
          <p:nvSpPr>
            <p:cNvPr id="40" name="Trend 2021.">
              <a:extLst>
                <a:ext uri="{FF2B5EF4-FFF2-40B4-BE49-F238E27FC236}">
                  <a16:creationId xmlns:a16="http://schemas.microsoft.com/office/drawing/2014/main" id="{2498C589-A62E-7B2C-37DE-F2CCE2541F04}"/>
                </a:ext>
              </a:extLst>
            </p:cNvPr>
            <p:cNvSpPr txBox="1"/>
            <p:nvPr/>
          </p:nvSpPr>
          <p:spPr>
            <a:xfrm>
              <a:off x="240514" y="285760"/>
              <a:ext cx="1027845" cy="276999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0"/>
                    </a:srgbClr>
                  </a:solidFill>
                  <a:effectLst/>
                  <a:uLnTx/>
                  <a:uFillTx/>
                  <a:latin typeface="HarmonyOS Sans SC"/>
                  <a:ea typeface="HarmonyOS Sans SC"/>
                  <a:cs typeface="+mn-cs"/>
                </a:rPr>
                <a:t>Trend 2021.</a:t>
              </a:r>
            </a:p>
          </p:txBody>
        </p:sp>
        <p:sp>
          <p:nvSpPr>
            <p:cNvPr id="41" name="Graphic 172">
              <a:extLst>
                <a:ext uri="{FF2B5EF4-FFF2-40B4-BE49-F238E27FC236}">
                  <a16:creationId xmlns:a16="http://schemas.microsoft.com/office/drawing/2014/main" id="{F4452543-06F8-9299-9155-79B011DE5AA3}"/>
                </a:ext>
              </a:extLst>
            </p:cNvPr>
            <p:cNvSpPr/>
            <p:nvPr/>
          </p:nvSpPr>
          <p:spPr>
            <a:xfrm>
              <a:off x="11640470" y="370780"/>
              <a:ext cx="216568" cy="142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2343"/>
                  </a:moveTo>
                  <a:lnTo>
                    <a:pt x="1013" y="12343"/>
                  </a:lnTo>
                  <a:cubicBezTo>
                    <a:pt x="453" y="12343"/>
                    <a:pt x="0" y="11652"/>
                    <a:pt x="0" y="10800"/>
                  </a:cubicBezTo>
                  <a:cubicBezTo>
                    <a:pt x="0" y="9948"/>
                    <a:pt x="453" y="9257"/>
                    <a:pt x="1013" y="9257"/>
                  </a:cubicBezTo>
                  <a:lnTo>
                    <a:pt x="20588" y="9257"/>
                  </a:lnTo>
                  <a:cubicBezTo>
                    <a:pt x="21147" y="9257"/>
                    <a:pt x="21600" y="9948"/>
                    <a:pt x="21600" y="10800"/>
                  </a:cubicBezTo>
                  <a:cubicBezTo>
                    <a:pt x="21600" y="11652"/>
                    <a:pt x="21147" y="12343"/>
                    <a:pt x="20588" y="12343"/>
                  </a:cubicBezTo>
                  <a:close/>
                  <a:moveTo>
                    <a:pt x="21600" y="1543"/>
                  </a:moveTo>
                  <a:cubicBezTo>
                    <a:pt x="21600" y="691"/>
                    <a:pt x="21147" y="0"/>
                    <a:pt x="20588" y="0"/>
                  </a:cubicBezTo>
                  <a:lnTo>
                    <a:pt x="1013" y="0"/>
                  </a:lnTo>
                  <a:cubicBezTo>
                    <a:pt x="453" y="0"/>
                    <a:pt x="0" y="691"/>
                    <a:pt x="0" y="1543"/>
                  </a:cubicBezTo>
                  <a:cubicBezTo>
                    <a:pt x="0" y="2395"/>
                    <a:pt x="453" y="3086"/>
                    <a:pt x="1013" y="3086"/>
                  </a:cubicBezTo>
                  <a:lnTo>
                    <a:pt x="20588" y="3086"/>
                  </a:lnTo>
                  <a:cubicBezTo>
                    <a:pt x="21147" y="3086"/>
                    <a:pt x="21600" y="2395"/>
                    <a:pt x="21600" y="1543"/>
                  </a:cubicBezTo>
                  <a:close/>
                  <a:moveTo>
                    <a:pt x="21600" y="20057"/>
                  </a:moveTo>
                  <a:cubicBezTo>
                    <a:pt x="21600" y="19205"/>
                    <a:pt x="21147" y="18514"/>
                    <a:pt x="20588" y="18514"/>
                  </a:cubicBezTo>
                  <a:lnTo>
                    <a:pt x="1013" y="18514"/>
                  </a:lnTo>
                  <a:cubicBezTo>
                    <a:pt x="453" y="18514"/>
                    <a:pt x="0" y="19205"/>
                    <a:pt x="0" y="20057"/>
                  </a:cubicBezTo>
                  <a:cubicBezTo>
                    <a:pt x="0" y="20909"/>
                    <a:pt x="453" y="21600"/>
                    <a:pt x="1013" y="21600"/>
                  </a:cubicBezTo>
                  <a:lnTo>
                    <a:pt x="20588" y="21600"/>
                  </a:lnTo>
                  <a:cubicBezTo>
                    <a:pt x="21147" y="21600"/>
                    <a:pt x="21600" y="20909"/>
                    <a:pt x="21600" y="2005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604020202020204" pitchFamily="34" charset="0"/>
                <a:ea typeface="HarmonyOS Sans SC"/>
                <a:cs typeface="Arial Black" panose="020B0604020202020204" pitchFamily="34" charset="0"/>
                <a:sym typeface="Helvetica Neue Medium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479D352-61BF-52BE-9575-8862AF4414BB}"/>
              </a:ext>
            </a:extLst>
          </p:cNvPr>
          <p:cNvSpPr txBox="1"/>
          <p:nvPr/>
        </p:nvSpPr>
        <p:spPr>
          <a:xfrm>
            <a:off x="4946737" y="1025965"/>
            <a:ext cx="5554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rmonyOS Sans SC"/>
                <a:ea typeface="HarmonyOS Sans SC"/>
                <a:cs typeface="+mn-cs"/>
              </a:rPr>
              <a:t>Description of RSA algorithm</a:t>
            </a:r>
            <a:endParaRPr lang="zh-CN" altLang="en-US" sz="3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C312CAF-8B9F-3B02-45D6-55F9B62A8895}"/>
              </a:ext>
            </a:extLst>
          </p:cNvPr>
          <p:cNvGrpSpPr/>
          <p:nvPr/>
        </p:nvGrpSpPr>
        <p:grpSpPr>
          <a:xfrm>
            <a:off x="4250514" y="980809"/>
            <a:ext cx="1232401" cy="692497"/>
            <a:chOff x="2215144" y="927951"/>
            <a:chExt cx="1244730" cy="906858"/>
          </a:xfrm>
          <a:noFill/>
        </p:grpSpPr>
        <p:sp>
          <p:nvSpPr>
            <p:cNvPr id="46" name="平行四边形 45">
              <a:extLst>
                <a:ext uri="{FF2B5EF4-FFF2-40B4-BE49-F238E27FC236}">
                  <a16:creationId xmlns:a16="http://schemas.microsoft.com/office/drawing/2014/main" id="{DB58DC68-E724-A0E0-F582-93A0EA005679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Impact" panose="020B0806030902050204" pitchFamily="34" charset="0"/>
              </a:endParaRPr>
            </a:p>
          </p:txBody>
        </p:sp>
        <p:sp>
          <p:nvSpPr>
            <p:cNvPr id="47" name="文本框 9">
              <a:extLst>
                <a:ext uri="{FF2B5EF4-FFF2-40B4-BE49-F238E27FC236}">
                  <a16:creationId xmlns:a16="http://schemas.microsoft.com/office/drawing/2014/main" id="{BA071EFF-C698-281B-3109-49630B31539A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90685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9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9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46398AC-3E0D-FAB3-FA3D-053DC34E984D}"/>
              </a:ext>
            </a:extLst>
          </p:cNvPr>
          <p:cNvCxnSpPr>
            <a:cxnSpLocks/>
          </p:cNvCxnSpPr>
          <p:nvPr/>
        </p:nvCxnSpPr>
        <p:spPr>
          <a:xfrm flipH="1">
            <a:off x="3073941" y="1935293"/>
            <a:ext cx="6358585" cy="0"/>
          </a:xfrm>
          <a:prstGeom prst="line">
            <a:avLst/>
          </a:prstGeom>
          <a:noFill/>
          <a:ln w="63500" cap="sq">
            <a:gradFill flip="none" rotWithShape="1">
              <a:gsLst>
                <a:gs pos="0">
                  <a:schemeClr val="bg1"/>
                </a:gs>
                <a:gs pos="89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DAC87E27-7518-9F5F-B692-8ED0E7B1DAD2}"/>
              </a:ext>
            </a:extLst>
          </p:cNvPr>
          <p:cNvSpPr txBox="1"/>
          <p:nvPr/>
        </p:nvSpPr>
        <p:spPr>
          <a:xfrm>
            <a:off x="3073939" y="2015850"/>
            <a:ext cx="555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2.1.4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Euclidean algorithm 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zh-CN" altLang="en-US" sz="1200" dirty="0">
                <a:solidFill>
                  <a:schemeClr val="bg1"/>
                </a:solidFill>
              </a:rPr>
              <a:t>辗转相除法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084CE1F-CEEA-98F1-0954-743B8669F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882923" y="575106"/>
            <a:ext cx="1022477" cy="1038371"/>
          </a:xfrm>
          <a:prstGeom prst="ellipse">
            <a:avLst/>
          </a:prstGeom>
        </p:spPr>
      </p:pic>
      <p:sp>
        <p:nvSpPr>
          <p:cNvPr id="3" name="箭头: 右 2">
            <a:hlinkClick r:id="rId6" action="ppaction://hlinksldjump"/>
            <a:extLst>
              <a:ext uri="{FF2B5EF4-FFF2-40B4-BE49-F238E27FC236}">
                <a16:creationId xmlns:a16="http://schemas.microsoft.com/office/drawing/2014/main" id="{D3B970CA-718B-4ED1-9A0B-81F7C1D91592}"/>
              </a:ext>
            </a:extLst>
          </p:cNvPr>
          <p:cNvSpPr/>
          <p:nvPr/>
        </p:nvSpPr>
        <p:spPr>
          <a:xfrm>
            <a:off x="10960768" y="6244389"/>
            <a:ext cx="482568" cy="40907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13CC3B-0867-7953-E047-A6BB08482A37}"/>
                  </a:ext>
                </a:extLst>
              </p:cNvPr>
              <p:cNvSpPr txBox="1"/>
              <p:nvPr/>
            </p:nvSpPr>
            <p:spPr>
              <a:xfrm>
                <a:off x="1905400" y="2527835"/>
                <a:ext cx="2047676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703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1591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=?, 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𝐺𝐶𝐷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13CC3B-0867-7953-E047-A6BB08482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400" y="2527835"/>
                <a:ext cx="2047676" cy="612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CFBAD52-64EA-2ADF-43F0-2D0331114509}"/>
              </a:ext>
            </a:extLst>
          </p:cNvPr>
          <p:cNvSpPr/>
          <p:nvPr/>
        </p:nvSpPr>
        <p:spPr>
          <a:xfrm>
            <a:off x="4133861" y="2785018"/>
            <a:ext cx="5155200" cy="22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26176A-5CAF-B6B9-3CE1-67BD6CB23C3D}"/>
                  </a:ext>
                </a:extLst>
              </p:cNvPr>
              <p:cNvSpPr txBox="1"/>
              <p:nvPr/>
            </p:nvSpPr>
            <p:spPr>
              <a:xfrm>
                <a:off x="5063867" y="2782240"/>
                <a:ext cx="1402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591</m:t>
                      </m:r>
                      <m:r>
                        <a:rPr lang="en-US" altLang="zh-C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703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26176A-5CAF-B6B9-3CE1-67BD6CB23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867" y="2782240"/>
                <a:ext cx="140294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E39FBA3E-25D1-EED6-4907-48A3516EBCE2}"/>
              </a:ext>
            </a:extLst>
          </p:cNvPr>
          <p:cNvGrpSpPr/>
          <p:nvPr/>
        </p:nvGrpSpPr>
        <p:grpSpPr>
          <a:xfrm>
            <a:off x="4144067" y="2788412"/>
            <a:ext cx="2278800" cy="2278800"/>
            <a:chOff x="2865726" y="3519079"/>
            <a:chExt cx="2278800" cy="227880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435B158-94DA-4E2C-1FA5-B9D5EC38307B}"/>
                </a:ext>
              </a:extLst>
            </p:cNvPr>
            <p:cNvSpPr/>
            <p:nvPr/>
          </p:nvSpPr>
          <p:spPr>
            <a:xfrm>
              <a:off x="2865726" y="3519079"/>
              <a:ext cx="2278800" cy="22788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0A88F45-75D3-949D-875C-367EAD1683DF}"/>
                    </a:ext>
                  </a:extLst>
                </p:cNvPr>
                <p:cNvSpPr txBox="1"/>
                <p:nvPr/>
              </p:nvSpPr>
              <p:spPr>
                <a:xfrm>
                  <a:off x="3315722" y="3723932"/>
                  <a:ext cx="12747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03</m:t>
                        </m:r>
                        <m: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703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C0A88F45-75D3-949D-875C-367EAD168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5722" y="3723932"/>
                  <a:ext cx="127470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19EC55E-4598-C0DF-101F-C659DDAD80D1}"/>
              </a:ext>
            </a:extLst>
          </p:cNvPr>
          <p:cNvGrpSpPr/>
          <p:nvPr/>
        </p:nvGrpSpPr>
        <p:grpSpPr>
          <a:xfrm>
            <a:off x="8711872" y="5110176"/>
            <a:ext cx="577191" cy="514062"/>
            <a:chOff x="8711872" y="5110176"/>
            <a:chExt cx="577191" cy="514062"/>
          </a:xfrm>
        </p:grpSpPr>
        <p:sp>
          <p:nvSpPr>
            <p:cNvPr id="51" name="左大括号 50">
              <a:extLst>
                <a:ext uri="{FF2B5EF4-FFF2-40B4-BE49-F238E27FC236}">
                  <a16:creationId xmlns:a16="http://schemas.microsoft.com/office/drawing/2014/main" id="{C8E3D0A0-A1E6-DEA4-D21D-23014F0F7746}"/>
                </a:ext>
              </a:extLst>
            </p:cNvPr>
            <p:cNvSpPr/>
            <p:nvPr/>
          </p:nvSpPr>
          <p:spPr>
            <a:xfrm rot="16200000">
              <a:off x="8928103" y="4893945"/>
              <a:ext cx="144729" cy="577191"/>
            </a:xfrm>
            <a:prstGeom prst="leftBrac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E020EBB-68B0-CA0B-6F0D-F32DD9526BED}"/>
                </a:ext>
              </a:extLst>
            </p:cNvPr>
            <p:cNvSpPr txBox="1"/>
            <p:nvPr/>
          </p:nvSpPr>
          <p:spPr>
            <a:xfrm>
              <a:off x="8753337" y="525490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185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FAF92F8-15FB-D6F2-65A1-B254206E283E}"/>
              </a:ext>
            </a:extLst>
          </p:cNvPr>
          <p:cNvGrpSpPr/>
          <p:nvPr/>
        </p:nvGrpSpPr>
        <p:grpSpPr>
          <a:xfrm>
            <a:off x="6433073" y="2788412"/>
            <a:ext cx="2278800" cy="2278800"/>
            <a:chOff x="2865726" y="3519079"/>
            <a:chExt cx="2278800" cy="227880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CAD2EC2-CAC2-06BC-F613-5EA14DA1C8A7}"/>
                </a:ext>
              </a:extLst>
            </p:cNvPr>
            <p:cNvSpPr/>
            <p:nvPr/>
          </p:nvSpPr>
          <p:spPr>
            <a:xfrm>
              <a:off x="2865726" y="3519079"/>
              <a:ext cx="2278800" cy="22788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4A4E0FED-3FAA-D9C3-3F5B-CBE1BA8EB37B}"/>
                    </a:ext>
                  </a:extLst>
                </p:cNvPr>
                <p:cNvSpPr txBox="1"/>
                <p:nvPr/>
              </p:nvSpPr>
              <p:spPr>
                <a:xfrm>
                  <a:off x="3315722" y="3723932"/>
                  <a:ext cx="12747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03</m:t>
                        </m:r>
                        <m:r>
                          <a:rPr lang="en-US" altLang="zh-C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703</m:t>
                        </m:r>
                      </m:oMath>
                    </m:oMathPara>
                  </a14:m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4A4E0FED-3FAA-D9C3-3F5B-CBE1BA8EB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5722" y="3723932"/>
                  <a:ext cx="127470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6914A3B-0C86-D450-1399-801B14D2E2B6}"/>
              </a:ext>
            </a:extLst>
          </p:cNvPr>
          <p:cNvGrpSpPr/>
          <p:nvPr/>
        </p:nvGrpSpPr>
        <p:grpSpPr>
          <a:xfrm>
            <a:off x="8699867" y="3263859"/>
            <a:ext cx="601200" cy="1799959"/>
            <a:chOff x="8699867" y="3263859"/>
            <a:chExt cx="601200" cy="1799959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497F5A1-51EC-61AF-5779-6AEEC13ACC97}"/>
                </a:ext>
              </a:extLst>
            </p:cNvPr>
            <p:cNvSpPr/>
            <p:nvPr/>
          </p:nvSpPr>
          <p:spPr>
            <a:xfrm>
              <a:off x="8699867" y="4462618"/>
              <a:ext cx="601200" cy="6012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0A96AA4-6B07-1A0B-A22D-DF5C18F4B817}"/>
                </a:ext>
              </a:extLst>
            </p:cNvPr>
            <p:cNvSpPr/>
            <p:nvPr/>
          </p:nvSpPr>
          <p:spPr>
            <a:xfrm>
              <a:off x="8699867" y="3854646"/>
              <a:ext cx="601200" cy="6012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F20A1C0-BA36-139E-46BB-51B520B89380}"/>
                </a:ext>
              </a:extLst>
            </p:cNvPr>
            <p:cNvSpPr/>
            <p:nvPr/>
          </p:nvSpPr>
          <p:spPr>
            <a:xfrm>
              <a:off x="8699867" y="3263859"/>
              <a:ext cx="601200" cy="6012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D0D8E8-2265-F884-B2AB-BBF9B7441ED6}"/>
              </a:ext>
            </a:extLst>
          </p:cNvPr>
          <p:cNvGrpSpPr/>
          <p:nvPr/>
        </p:nvGrpSpPr>
        <p:grpSpPr>
          <a:xfrm>
            <a:off x="9299267" y="2782240"/>
            <a:ext cx="602353" cy="474847"/>
            <a:chOff x="9299267" y="2782240"/>
            <a:chExt cx="602353" cy="474847"/>
          </a:xfrm>
        </p:grpSpPr>
        <p:sp>
          <p:nvSpPr>
            <p:cNvPr id="63" name="右大括号 62">
              <a:extLst>
                <a:ext uri="{FF2B5EF4-FFF2-40B4-BE49-F238E27FC236}">
                  <a16:creationId xmlns:a16="http://schemas.microsoft.com/office/drawing/2014/main" id="{0429DE01-C2F4-22FB-79BD-95A68D45B9D1}"/>
                </a:ext>
              </a:extLst>
            </p:cNvPr>
            <p:cNvSpPr/>
            <p:nvPr/>
          </p:nvSpPr>
          <p:spPr>
            <a:xfrm>
              <a:off x="9299267" y="2782240"/>
              <a:ext cx="133259" cy="474847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0F1A5B8D-905E-FA7D-AEAF-4E2553BA60EE}"/>
                </a:ext>
              </a:extLst>
            </p:cNvPr>
            <p:cNvSpPr txBox="1"/>
            <p:nvPr/>
          </p:nvSpPr>
          <p:spPr>
            <a:xfrm>
              <a:off x="9365896" y="2834997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148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矩形 66">
            <a:extLst>
              <a:ext uri="{FF2B5EF4-FFF2-40B4-BE49-F238E27FC236}">
                <a16:creationId xmlns:a16="http://schemas.microsoft.com/office/drawing/2014/main" id="{E9EC4480-6875-DB67-A9A7-2697D518FE1D}"/>
              </a:ext>
            </a:extLst>
          </p:cNvPr>
          <p:cNvSpPr/>
          <p:nvPr/>
        </p:nvSpPr>
        <p:spPr>
          <a:xfrm>
            <a:off x="8706839" y="2785018"/>
            <a:ext cx="478800" cy="478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FA75D92-797B-EFE2-DF7E-58E1A1D50014}"/>
              </a:ext>
            </a:extLst>
          </p:cNvPr>
          <p:cNvGrpSpPr/>
          <p:nvPr/>
        </p:nvGrpSpPr>
        <p:grpSpPr>
          <a:xfrm>
            <a:off x="9031877" y="2210618"/>
            <a:ext cx="418704" cy="1048361"/>
            <a:chOff x="9031877" y="2210618"/>
            <a:chExt cx="418704" cy="1048361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C7B90E9-86DE-271A-2F5D-96320D82A201}"/>
                </a:ext>
              </a:extLst>
            </p:cNvPr>
            <p:cNvSpPr/>
            <p:nvPr/>
          </p:nvSpPr>
          <p:spPr>
            <a:xfrm>
              <a:off x="9181829" y="2782199"/>
              <a:ext cx="118800" cy="1188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68B2222-960D-D961-5714-E6A1F8313900}"/>
                </a:ext>
              </a:extLst>
            </p:cNvPr>
            <p:cNvSpPr/>
            <p:nvPr/>
          </p:nvSpPr>
          <p:spPr>
            <a:xfrm>
              <a:off x="9181829" y="2897500"/>
              <a:ext cx="118800" cy="1188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E05802E-B68B-8D85-0EA0-94E586442EC2}"/>
                </a:ext>
              </a:extLst>
            </p:cNvPr>
            <p:cNvSpPr/>
            <p:nvPr/>
          </p:nvSpPr>
          <p:spPr>
            <a:xfrm>
              <a:off x="9181829" y="3018192"/>
              <a:ext cx="118800" cy="1188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F4CCDE5-D167-569C-CD66-2DD3A753D64B}"/>
                </a:ext>
              </a:extLst>
            </p:cNvPr>
            <p:cNvSpPr/>
            <p:nvPr/>
          </p:nvSpPr>
          <p:spPr>
            <a:xfrm>
              <a:off x="9181829" y="3140179"/>
              <a:ext cx="118800" cy="11880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右大括号 71">
              <a:extLst>
                <a:ext uri="{FF2B5EF4-FFF2-40B4-BE49-F238E27FC236}">
                  <a16:creationId xmlns:a16="http://schemas.microsoft.com/office/drawing/2014/main" id="{2DC02DCC-785F-8603-0377-B712881557E1}"/>
                </a:ext>
              </a:extLst>
            </p:cNvPr>
            <p:cNvSpPr/>
            <p:nvPr/>
          </p:nvSpPr>
          <p:spPr>
            <a:xfrm rot="16200000">
              <a:off x="9115881" y="2593336"/>
              <a:ext cx="250697" cy="107232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1B27B4B-CCD1-6DDE-DBD2-4081DB0EA1D8}"/>
                </a:ext>
              </a:extLst>
            </p:cNvPr>
            <p:cNvSpPr txBox="1"/>
            <p:nvPr/>
          </p:nvSpPr>
          <p:spPr>
            <a:xfrm>
              <a:off x="9031877" y="221061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37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06267C9-8C40-4BB9-1C7C-5BD6480261DA}"/>
                  </a:ext>
                </a:extLst>
              </p:cNvPr>
              <p:cNvSpPr txBox="1"/>
              <p:nvPr/>
            </p:nvSpPr>
            <p:spPr>
              <a:xfrm>
                <a:off x="2306150" y="3346906"/>
                <a:ext cx="1246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𝐺𝐶𝐷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=37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06267C9-8C40-4BB9-1C7C-5BD648026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150" y="3346906"/>
                <a:ext cx="12461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797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自定义 8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4D69FA"/>
      </a:accent1>
      <a:accent2>
        <a:srgbClr val="2859DF"/>
      </a:accent2>
      <a:accent3>
        <a:srgbClr val="03D990"/>
      </a:accent3>
      <a:accent4>
        <a:srgbClr val="35D94B"/>
      </a:accent4>
      <a:accent5>
        <a:srgbClr val="FF6626"/>
      </a:accent5>
      <a:accent6>
        <a:srgbClr val="FF2F30"/>
      </a:accent6>
      <a:hlink>
        <a:srgbClr val="0563C1"/>
      </a:hlink>
      <a:folHlink>
        <a:srgbClr val="954F72"/>
      </a:folHlink>
    </a:clrScheme>
    <a:fontScheme name="鸿蒙">
      <a:majorFont>
        <a:latin typeface="HarmonyOS Sans SC Bold"/>
        <a:ea typeface="HarmonyOS Sans SC Bold"/>
        <a:cs typeface=""/>
      </a:majorFont>
      <a:minorFont>
        <a:latin typeface="HarmonyOS Sans SC"/>
        <a:ea typeface="HarmonyOS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989</Words>
  <Application>Microsoft Office PowerPoint</Application>
  <PresentationFormat>宽屏</PresentationFormat>
  <Paragraphs>211</Paragraphs>
  <Slides>11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HarmonyOS Sans SC</vt:lpstr>
      <vt:lpstr>HarmonyOS Sans SC Bold</vt:lpstr>
      <vt:lpstr>PingFang SC</vt:lpstr>
      <vt:lpstr>等线</vt:lpstr>
      <vt:lpstr>黑体</vt:lpstr>
      <vt:lpstr>微软雅黑</vt:lpstr>
      <vt:lpstr>Arial</vt:lpstr>
      <vt:lpstr>Arial Black</vt:lpstr>
      <vt:lpstr>Cambria Math</vt:lpstr>
      <vt:lpstr>Impact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Adam Xu</dc:creator>
  <cp:lastModifiedBy>棋琛 陈</cp:lastModifiedBy>
  <cp:revision>19</cp:revision>
  <dcterms:created xsi:type="dcterms:W3CDTF">2021-10-14T02:37:00Z</dcterms:created>
  <dcterms:modified xsi:type="dcterms:W3CDTF">2024-10-31T11:31:17Z</dcterms:modified>
</cp:coreProperties>
</file>